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0"/>
  </p:notesMasterIdLst>
  <p:sldIdLst>
    <p:sldId id="256" r:id="rId2"/>
    <p:sldId id="258" r:id="rId3"/>
    <p:sldId id="259" r:id="rId4"/>
    <p:sldId id="313" r:id="rId5"/>
    <p:sldId id="325" r:id="rId6"/>
    <p:sldId id="326" r:id="rId7"/>
    <p:sldId id="338" r:id="rId8"/>
    <p:sldId id="342" r:id="rId9"/>
    <p:sldId id="340" r:id="rId10"/>
    <p:sldId id="314" r:id="rId11"/>
    <p:sldId id="316" r:id="rId12"/>
    <p:sldId id="341" r:id="rId13"/>
    <p:sldId id="343" r:id="rId14"/>
    <p:sldId id="344" r:id="rId15"/>
    <p:sldId id="345" r:id="rId16"/>
    <p:sldId id="346" r:id="rId17"/>
    <p:sldId id="339" r:id="rId18"/>
    <p:sldId id="324" r:id="rId19"/>
    <p:sldId id="337" r:id="rId20"/>
    <p:sldId id="331" r:id="rId21"/>
    <p:sldId id="332" r:id="rId22"/>
    <p:sldId id="333" r:id="rId23"/>
    <p:sldId id="336" r:id="rId24"/>
    <p:sldId id="334" r:id="rId25"/>
    <p:sldId id="322" r:id="rId26"/>
    <p:sldId id="335" r:id="rId27"/>
    <p:sldId id="323" r:id="rId28"/>
    <p:sldId id="315" r:id="rId29"/>
  </p:sldIdLst>
  <p:sldSz cx="9144000" cy="5143500" type="screen16x9"/>
  <p:notesSz cx="6858000" cy="9144000"/>
  <p:embeddedFontLst>
    <p:embeddedFont>
      <p:font typeface="Anaheim" panose="02000503000000000000" pitchFamily="2" charset="77"/>
      <p:regular r:id="rId31"/>
    </p:embeddedFont>
    <p:embeddedFont>
      <p:font typeface="Azeret Mono" pitchFamily="2" charset="77"/>
      <p:regular r:id="rId32"/>
      <p:bold r:id="rId33"/>
      <p:italic r:id="rId34"/>
      <p:boldItalic r:id="rId35"/>
    </p:embeddedFont>
    <p:embeddedFont>
      <p:font typeface="Azeret Mono ExtraBold" pitchFamily="2" charset="77"/>
      <p:bold r:id="rId36"/>
      <p:italic r:id="rId37"/>
      <p:boldItalic r:id="rId38"/>
    </p:embeddedFont>
    <p:embeddedFont>
      <p:font typeface="Bebas Neue" panose="020B0606020202050201" pitchFamily="34" charset="77"/>
      <p:regular r:id="rId39"/>
    </p:embeddedFont>
    <p:embeddedFont>
      <p:font typeface="Jost" pitchFamily="2" charset="77"/>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59883F-7BEF-44D3-A329-60BE2E55B340}">
  <a:tblStyle styleId="{1659883F-7BEF-44D3-A329-60BE2E55B3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7ED8BD-D81B-40A9-8AD2-8092D91DE3C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6709" autoAdjust="0"/>
  </p:normalViewPr>
  <p:slideViewPr>
    <p:cSldViewPr snapToGrid="0">
      <p:cViewPr varScale="1">
        <p:scale>
          <a:sx n="125" d="100"/>
          <a:sy n="125" d="100"/>
        </p:scale>
        <p:origin x="12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AFF583-E163-412B-903C-6B571196009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11388882-83D4-4FD2-8A61-54FE29041AFE}">
      <dgm:prSet phldrT="[Text]"/>
      <dgm:spPr/>
      <dgm:t>
        <a:bodyPr/>
        <a:lstStyle/>
        <a:p>
          <a:r>
            <a:rPr lang="en-GB" dirty="0">
              <a:latin typeface="Jost" panose="020B0604020202020204" charset="0"/>
              <a:ea typeface="Jost" panose="020B0604020202020204" charset="0"/>
            </a:rPr>
            <a:t>Searching online for relevant data</a:t>
          </a:r>
          <a:endParaRPr lang="en-AU" dirty="0"/>
        </a:p>
      </dgm:t>
    </dgm:pt>
    <dgm:pt modelId="{A31FBF33-5988-4740-B7EE-DEBDADCF0B78}" type="parTrans" cxnId="{3CB05AEF-F463-43AC-90AD-54F3714136A3}">
      <dgm:prSet/>
      <dgm:spPr/>
      <dgm:t>
        <a:bodyPr/>
        <a:lstStyle/>
        <a:p>
          <a:endParaRPr lang="en-AU"/>
        </a:p>
      </dgm:t>
    </dgm:pt>
    <dgm:pt modelId="{0D34C35E-D1B8-4378-815B-6949A337BE0C}" type="sibTrans" cxnId="{3CB05AEF-F463-43AC-90AD-54F3714136A3}">
      <dgm:prSet/>
      <dgm:spPr/>
      <dgm:t>
        <a:bodyPr/>
        <a:lstStyle/>
        <a:p>
          <a:endParaRPr lang="en-AU"/>
        </a:p>
      </dgm:t>
    </dgm:pt>
    <dgm:pt modelId="{A5151C6C-69BE-4817-B2C1-16DEE29FFF1C}">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selection based on research questions</a:t>
          </a:r>
          <a:endParaRPr lang="en-AU" dirty="0"/>
        </a:p>
      </dgm:t>
    </dgm:pt>
    <dgm:pt modelId="{FA1BA545-B713-4FB5-92B3-BA0C302A87E8}" type="parTrans" cxnId="{B073BFA3-7D1E-4D26-A0DE-F157A937B3C5}">
      <dgm:prSet/>
      <dgm:spPr/>
      <dgm:t>
        <a:bodyPr/>
        <a:lstStyle/>
        <a:p>
          <a:endParaRPr lang="en-AU"/>
        </a:p>
      </dgm:t>
    </dgm:pt>
    <dgm:pt modelId="{8FF0FA20-FD82-421A-AF6F-A7C957B32005}" type="sibTrans" cxnId="{B073BFA3-7D1E-4D26-A0DE-F157A937B3C5}">
      <dgm:prSet/>
      <dgm:spPr/>
      <dgm:t>
        <a:bodyPr/>
        <a:lstStyle/>
        <a:p>
          <a:endParaRPr lang="en-AU"/>
        </a:p>
      </dgm:t>
    </dgm:pt>
    <dgm:pt modelId="{1D0210FC-C9C3-4387-9739-FC9DBD518548}">
      <dgm:prSet phldrT="[Text]"/>
      <dgm:spPr/>
      <dgm:t>
        <a:bodyPr/>
        <a:lstStyle/>
        <a:p>
          <a:r>
            <a:rPr lang="en-GB" dirty="0">
              <a:latin typeface="Jost" panose="020B0604020202020204" charset="0"/>
              <a:ea typeface="Jost" panose="020B0604020202020204" charset="0"/>
            </a:rPr>
            <a:t>Variable identification </a:t>
          </a:r>
          <a:endParaRPr lang="en-AU" dirty="0"/>
        </a:p>
      </dgm:t>
    </dgm:pt>
    <dgm:pt modelId="{DCDE4C83-54E7-4BB0-8688-0697199CE77D}" type="parTrans" cxnId="{72E33DD5-7DE7-4C0E-A881-8AC4724C10EF}">
      <dgm:prSet/>
      <dgm:spPr/>
      <dgm:t>
        <a:bodyPr/>
        <a:lstStyle/>
        <a:p>
          <a:endParaRPr lang="en-AU"/>
        </a:p>
      </dgm:t>
    </dgm:pt>
    <dgm:pt modelId="{7E7024E9-B477-47E9-8A9A-CD03282F95A4}" type="sibTrans" cxnId="{72E33DD5-7DE7-4C0E-A881-8AC4724C10EF}">
      <dgm:prSet/>
      <dgm:spPr/>
      <dgm:t>
        <a:bodyPr/>
        <a:lstStyle/>
        <a:p>
          <a:endParaRPr lang="en-AU"/>
        </a:p>
      </dgm:t>
    </dgm:pt>
    <dgm:pt modelId="{F4363787-1BBD-4F6A-B799-B1A4867C1197}">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Converting our Excel files to CSV formats</a:t>
          </a:r>
          <a:endParaRPr lang="en-AU" dirty="0"/>
        </a:p>
      </dgm:t>
    </dgm:pt>
    <dgm:pt modelId="{7EE8EC10-C74D-4113-B2B2-C958DE8FEB1E}" type="parTrans" cxnId="{ED2171C8-0845-4891-877F-70A9EEE58FF9}">
      <dgm:prSet/>
      <dgm:spPr/>
      <dgm:t>
        <a:bodyPr/>
        <a:lstStyle/>
        <a:p>
          <a:endParaRPr lang="en-AU"/>
        </a:p>
      </dgm:t>
    </dgm:pt>
    <dgm:pt modelId="{D475C70B-5AE6-4426-B6C0-CD700C525E8A}" type="sibTrans" cxnId="{ED2171C8-0845-4891-877F-70A9EEE58FF9}">
      <dgm:prSet/>
      <dgm:spPr/>
      <dgm:t>
        <a:bodyPr/>
        <a:lstStyle/>
        <a:p>
          <a:endParaRPr lang="en-AU"/>
        </a:p>
      </dgm:t>
    </dgm:pt>
    <dgm:pt modelId="{BD767AB3-AF64-40B1-806E-89FA3CDBB720}">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Organisation - Creating data frames for Analysis</a:t>
          </a:r>
          <a:endParaRPr lang="en-AU" dirty="0"/>
        </a:p>
      </dgm:t>
    </dgm:pt>
    <dgm:pt modelId="{76252386-D7AA-4CA0-B771-090D17A18A07}" type="parTrans" cxnId="{1FFE211A-054C-4A70-991E-0D0E0E98B963}">
      <dgm:prSet/>
      <dgm:spPr/>
      <dgm:t>
        <a:bodyPr/>
        <a:lstStyle/>
        <a:p>
          <a:endParaRPr lang="en-AU"/>
        </a:p>
      </dgm:t>
    </dgm:pt>
    <dgm:pt modelId="{1AC27055-680D-408B-B023-E33532333AF6}" type="sibTrans" cxnId="{1FFE211A-054C-4A70-991E-0D0E0E98B963}">
      <dgm:prSet/>
      <dgm:spPr/>
      <dgm:t>
        <a:bodyPr/>
        <a:lstStyle/>
        <a:p>
          <a:endParaRPr lang="en-AU"/>
        </a:p>
      </dgm:t>
    </dgm:pt>
    <dgm:pt modelId="{AD35F09C-69AC-4F10-8B8B-F7EC65DCA480}" type="pres">
      <dgm:prSet presAssocID="{53AFF583-E163-412B-903C-6B571196009C}" presName="outerComposite" presStyleCnt="0">
        <dgm:presLayoutVars>
          <dgm:chMax val="5"/>
          <dgm:dir/>
          <dgm:resizeHandles val="exact"/>
        </dgm:presLayoutVars>
      </dgm:prSet>
      <dgm:spPr/>
    </dgm:pt>
    <dgm:pt modelId="{07F76B40-4A6A-431D-95F9-2CCADABFA628}" type="pres">
      <dgm:prSet presAssocID="{53AFF583-E163-412B-903C-6B571196009C}" presName="dummyMaxCanvas" presStyleCnt="0">
        <dgm:presLayoutVars/>
      </dgm:prSet>
      <dgm:spPr/>
    </dgm:pt>
    <dgm:pt modelId="{EA2DB75E-1D08-4114-B4FD-6C60F0CC77F7}" type="pres">
      <dgm:prSet presAssocID="{53AFF583-E163-412B-903C-6B571196009C}" presName="FiveNodes_1" presStyleLbl="node1" presStyleIdx="0" presStyleCnt="5">
        <dgm:presLayoutVars>
          <dgm:bulletEnabled val="1"/>
        </dgm:presLayoutVars>
      </dgm:prSet>
      <dgm:spPr/>
    </dgm:pt>
    <dgm:pt modelId="{E394A53B-85E9-4F53-B452-48A415A98604}" type="pres">
      <dgm:prSet presAssocID="{53AFF583-E163-412B-903C-6B571196009C}" presName="FiveNodes_2" presStyleLbl="node1" presStyleIdx="1" presStyleCnt="5">
        <dgm:presLayoutVars>
          <dgm:bulletEnabled val="1"/>
        </dgm:presLayoutVars>
      </dgm:prSet>
      <dgm:spPr/>
    </dgm:pt>
    <dgm:pt modelId="{146CAC1B-A96A-4B42-A650-CF18D023FB70}" type="pres">
      <dgm:prSet presAssocID="{53AFF583-E163-412B-903C-6B571196009C}" presName="FiveNodes_3" presStyleLbl="node1" presStyleIdx="2" presStyleCnt="5">
        <dgm:presLayoutVars>
          <dgm:bulletEnabled val="1"/>
        </dgm:presLayoutVars>
      </dgm:prSet>
      <dgm:spPr/>
    </dgm:pt>
    <dgm:pt modelId="{73475178-0630-4F3C-AEBD-29C37C86BB4C}" type="pres">
      <dgm:prSet presAssocID="{53AFF583-E163-412B-903C-6B571196009C}" presName="FiveNodes_4" presStyleLbl="node1" presStyleIdx="3" presStyleCnt="5">
        <dgm:presLayoutVars>
          <dgm:bulletEnabled val="1"/>
        </dgm:presLayoutVars>
      </dgm:prSet>
      <dgm:spPr/>
    </dgm:pt>
    <dgm:pt modelId="{D8D1E17A-CA3C-4545-9D91-11F3965C3F60}" type="pres">
      <dgm:prSet presAssocID="{53AFF583-E163-412B-903C-6B571196009C}" presName="FiveNodes_5" presStyleLbl="node1" presStyleIdx="4" presStyleCnt="5">
        <dgm:presLayoutVars>
          <dgm:bulletEnabled val="1"/>
        </dgm:presLayoutVars>
      </dgm:prSet>
      <dgm:spPr/>
    </dgm:pt>
    <dgm:pt modelId="{6E2DD19E-0BAA-4A23-B46F-FC9D1EA9AF11}" type="pres">
      <dgm:prSet presAssocID="{53AFF583-E163-412B-903C-6B571196009C}" presName="FiveConn_1-2" presStyleLbl="fgAccFollowNode1" presStyleIdx="0" presStyleCnt="4">
        <dgm:presLayoutVars>
          <dgm:bulletEnabled val="1"/>
        </dgm:presLayoutVars>
      </dgm:prSet>
      <dgm:spPr/>
    </dgm:pt>
    <dgm:pt modelId="{BBDC5D34-F756-4274-BB50-CB998BA321D4}" type="pres">
      <dgm:prSet presAssocID="{53AFF583-E163-412B-903C-6B571196009C}" presName="FiveConn_2-3" presStyleLbl="fgAccFollowNode1" presStyleIdx="1" presStyleCnt="4">
        <dgm:presLayoutVars>
          <dgm:bulletEnabled val="1"/>
        </dgm:presLayoutVars>
      </dgm:prSet>
      <dgm:spPr/>
    </dgm:pt>
    <dgm:pt modelId="{839927EC-CFB8-4B1E-84D1-5D1966705A96}" type="pres">
      <dgm:prSet presAssocID="{53AFF583-E163-412B-903C-6B571196009C}" presName="FiveConn_3-4" presStyleLbl="fgAccFollowNode1" presStyleIdx="2" presStyleCnt="4">
        <dgm:presLayoutVars>
          <dgm:bulletEnabled val="1"/>
        </dgm:presLayoutVars>
      </dgm:prSet>
      <dgm:spPr/>
    </dgm:pt>
    <dgm:pt modelId="{C0384C56-7577-4CA9-BDC1-F55491F03E68}" type="pres">
      <dgm:prSet presAssocID="{53AFF583-E163-412B-903C-6B571196009C}" presName="FiveConn_4-5" presStyleLbl="fgAccFollowNode1" presStyleIdx="3" presStyleCnt="4">
        <dgm:presLayoutVars>
          <dgm:bulletEnabled val="1"/>
        </dgm:presLayoutVars>
      </dgm:prSet>
      <dgm:spPr/>
    </dgm:pt>
    <dgm:pt modelId="{9DC24582-B057-44EF-8FC3-71C56E0BF5DA}" type="pres">
      <dgm:prSet presAssocID="{53AFF583-E163-412B-903C-6B571196009C}" presName="FiveNodes_1_text" presStyleLbl="node1" presStyleIdx="4" presStyleCnt="5">
        <dgm:presLayoutVars>
          <dgm:bulletEnabled val="1"/>
        </dgm:presLayoutVars>
      </dgm:prSet>
      <dgm:spPr/>
    </dgm:pt>
    <dgm:pt modelId="{D4559CB1-86EA-45F7-BADA-1F3BFC7A3C95}" type="pres">
      <dgm:prSet presAssocID="{53AFF583-E163-412B-903C-6B571196009C}" presName="FiveNodes_2_text" presStyleLbl="node1" presStyleIdx="4" presStyleCnt="5">
        <dgm:presLayoutVars>
          <dgm:bulletEnabled val="1"/>
        </dgm:presLayoutVars>
      </dgm:prSet>
      <dgm:spPr/>
    </dgm:pt>
    <dgm:pt modelId="{EB22CF1F-0547-4AEF-9E53-7F3749CBB13E}" type="pres">
      <dgm:prSet presAssocID="{53AFF583-E163-412B-903C-6B571196009C}" presName="FiveNodes_3_text" presStyleLbl="node1" presStyleIdx="4" presStyleCnt="5">
        <dgm:presLayoutVars>
          <dgm:bulletEnabled val="1"/>
        </dgm:presLayoutVars>
      </dgm:prSet>
      <dgm:spPr/>
    </dgm:pt>
    <dgm:pt modelId="{8152B4F2-417D-49B4-B2B4-ADA936987FDE}" type="pres">
      <dgm:prSet presAssocID="{53AFF583-E163-412B-903C-6B571196009C}" presName="FiveNodes_4_text" presStyleLbl="node1" presStyleIdx="4" presStyleCnt="5">
        <dgm:presLayoutVars>
          <dgm:bulletEnabled val="1"/>
        </dgm:presLayoutVars>
      </dgm:prSet>
      <dgm:spPr/>
    </dgm:pt>
    <dgm:pt modelId="{AD6C6C45-3F7F-4E97-8B0F-9DFE4B129786}" type="pres">
      <dgm:prSet presAssocID="{53AFF583-E163-412B-903C-6B571196009C}" presName="FiveNodes_5_text" presStyleLbl="node1" presStyleIdx="4" presStyleCnt="5">
        <dgm:presLayoutVars>
          <dgm:bulletEnabled val="1"/>
        </dgm:presLayoutVars>
      </dgm:prSet>
      <dgm:spPr/>
    </dgm:pt>
  </dgm:ptLst>
  <dgm:cxnLst>
    <dgm:cxn modelId="{B4FF5F0D-1FD0-45DC-9F1D-99272929244C}" type="presOf" srcId="{7E7024E9-B477-47E9-8A9A-CD03282F95A4}" destId="{839927EC-CFB8-4B1E-84D1-5D1966705A96}" srcOrd="0" destOrd="0" presId="urn:microsoft.com/office/officeart/2005/8/layout/vProcess5"/>
    <dgm:cxn modelId="{1FFE211A-054C-4A70-991E-0D0E0E98B963}" srcId="{53AFF583-E163-412B-903C-6B571196009C}" destId="{BD767AB3-AF64-40B1-806E-89FA3CDBB720}" srcOrd="4" destOrd="0" parTransId="{76252386-D7AA-4CA0-B771-090D17A18A07}" sibTransId="{1AC27055-680D-408B-B023-E33532333AF6}"/>
    <dgm:cxn modelId="{4239DE3A-27F2-4A3B-B8C5-E3791377D76D}" type="presOf" srcId="{1D0210FC-C9C3-4387-9739-FC9DBD518548}" destId="{146CAC1B-A96A-4B42-A650-CF18D023FB70}" srcOrd="0" destOrd="0" presId="urn:microsoft.com/office/officeart/2005/8/layout/vProcess5"/>
    <dgm:cxn modelId="{1AB73C42-039F-49E7-978C-6D9B5C19A83C}" type="presOf" srcId="{F4363787-1BBD-4F6A-B799-B1A4867C1197}" destId="{73475178-0630-4F3C-AEBD-29C37C86BB4C}" srcOrd="0" destOrd="0" presId="urn:microsoft.com/office/officeart/2005/8/layout/vProcess5"/>
    <dgm:cxn modelId="{6F629B5E-0402-4E4E-87B8-2CDB069070EB}" type="presOf" srcId="{8FF0FA20-FD82-421A-AF6F-A7C957B32005}" destId="{BBDC5D34-F756-4274-BB50-CB998BA321D4}" srcOrd="0" destOrd="0" presId="urn:microsoft.com/office/officeart/2005/8/layout/vProcess5"/>
    <dgm:cxn modelId="{B5C22E71-B813-43E4-994F-35C59A465DED}" type="presOf" srcId="{D475C70B-5AE6-4426-B6C0-CD700C525E8A}" destId="{C0384C56-7577-4CA9-BDC1-F55491F03E68}" srcOrd="0" destOrd="0" presId="urn:microsoft.com/office/officeart/2005/8/layout/vProcess5"/>
    <dgm:cxn modelId="{923F419A-C831-4D22-ACEC-AA39615FFCF9}" type="presOf" srcId="{A5151C6C-69BE-4817-B2C1-16DEE29FFF1C}" destId="{D4559CB1-86EA-45F7-BADA-1F3BFC7A3C95}" srcOrd="1" destOrd="0" presId="urn:microsoft.com/office/officeart/2005/8/layout/vProcess5"/>
    <dgm:cxn modelId="{A398CFA2-EE58-4ABD-9A1F-77538A2232C6}" type="presOf" srcId="{1D0210FC-C9C3-4387-9739-FC9DBD518548}" destId="{EB22CF1F-0547-4AEF-9E53-7F3749CBB13E}" srcOrd="1" destOrd="0" presId="urn:microsoft.com/office/officeart/2005/8/layout/vProcess5"/>
    <dgm:cxn modelId="{B073BFA3-7D1E-4D26-A0DE-F157A937B3C5}" srcId="{53AFF583-E163-412B-903C-6B571196009C}" destId="{A5151C6C-69BE-4817-B2C1-16DEE29FFF1C}" srcOrd="1" destOrd="0" parTransId="{FA1BA545-B713-4FB5-92B3-BA0C302A87E8}" sibTransId="{8FF0FA20-FD82-421A-AF6F-A7C957B32005}"/>
    <dgm:cxn modelId="{7ACD63B5-9832-4DDE-8C3B-C0AC9822CCA3}" type="presOf" srcId="{11388882-83D4-4FD2-8A61-54FE29041AFE}" destId="{9DC24582-B057-44EF-8FC3-71C56E0BF5DA}" srcOrd="1" destOrd="0" presId="urn:microsoft.com/office/officeart/2005/8/layout/vProcess5"/>
    <dgm:cxn modelId="{DCAA83BC-B807-4B56-B9E8-BB8B35F78AE2}" type="presOf" srcId="{0D34C35E-D1B8-4378-815B-6949A337BE0C}" destId="{6E2DD19E-0BAA-4A23-B46F-FC9D1EA9AF11}" srcOrd="0" destOrd="0" presId="urn:microsoft.com/office/officeart/2005/8/layout/vProcess5"/>
    <dgm:cxn modelId="{ED2171C8-0845-4891-877F-70A9EEE58FF9}" srcId="{53AFF583-E163-412B-903C-6B571196009C}" destId="{F4363787-1BBD-4F6A-B799-B1A4867C1197}" srcOrd="3" destOrd="0" parTransId="{7EE8EC10-C74D-4113-B2B2-C958DE8FEB1E}" sibTransId="{D475C70B-5AE6-4426-B6C0-CD700C525E8A}"/>
    <dgm:cxn modelId="{92ABD0CB-F0EE-4386-87F0-79FCA6BA1CB5}" type="presOf" srcId="{A5151C6C-69BE-4817-B2C1-16DEE29FFF1C}" destId="{E394A53B-85E9-4F53-B452-48A415A98604}" srcOrd="0" destOrd="0" presId="urn:microsoft.com/office/officeart/2005/8/layout/vProcess5"/>
    <dgm:cxn modelId="{39686ED4-228C-4CE8-997C-E0E29990C9EC}" type="presOf" srcId="{F4363787-1BBD-4F6A-B799-B1A4867C1197}" destId="{8152B4F2-417D-49B4-B2B4-ADA936987FDE}" srcOrd="1" destOrd="0" presId="urn:microsoft.com/office/officeart/2005/8/layout/vProcess5"/>
    <dgm:cxn modelId="{72E33DD5-7DE7-4C0E-A881-8AC4724C10EF}" srcId="{53AFF583-E163-412B-903C-6B571196009C}" destId="{1D0210FC-C9C3-4387-9739-FC9DBD518548}" srcOrd="2" destOrd="0" parTransId="{DCDE4C83-54E7-4BB0-8688-0697199CE77D}" sibTransId="{7E7024E9-B477-47E9-8A9A-CD03282F95A4}"/>
    <dgm:cxn modelId="{5ED1EDDE-9340-45DB-9DE6-482A18C8DAC9}" type="presOf" srcId="{11388882-83D4-4FD2-8A61-54FE29041AFE}" destId="{EA2DB75E-1D08-4114-B4FD-6C60F0CC77F7}" srcOrd="0" destOrd="0" presId="urn:microsoft.com/office/officeart/2005/8/layout/vProcess5"/>
    <dgm:cxn modelId="{C6A8D7E9-3920-4A02-A55C-C1EF10F4B3A5}" type="presOf" srcId="{BD767AB3-AF64-40B1-806E-89FA3CDBB720}" destId="{AD6C6C45-3F7F-4E97-8B0F-9DFE4B129786}" srcOrd="1" destOrd="0" presId="urn:microsoft.com/office/officeart/2005/8/layout/vProcess5"/>
    <dgm:cxn modelId="{18D468EC-2E9D-4A28-9923-208F1789E4C6}" type="presOf" srcId="{53AFF583-E163-412B-903C-6B571196009C}" destId="{AD35F09C-69AC-4F10-8B8B-F7EC65DCA480}" srcOrd="0" destOrd="0" presId="urn:microsoft.com/office/officeart/2005/8/layout/vProcess5"/>
    <dgm:cxn modelId="{3CB05AEF-F463-43AC-90AD-54F3714136A3}" srcId="{53AFF583-E163-412B-903C-6B571196009C}" destId="{11388882-83D4-4FD2-8A61-54FE29041AFE}" srcOrd="0" destOrd="0" parTransId="{A31FBF33-5988-4740-B7EE-DEBDADCF0B78}" sibTransId="{0D34C35E-D1B8-4378-815B-6949A337BE0C}"/>
    <dgm:cxn modelId="{A3708DEF-9F33-4004-A482-00830A9A8FFA}" type="presOf" srcId="{BD767AB3-AF64-40B1-806E-89FA3CDBB720}" destId="{D8D1E17A-CA3C-4545-9D91-11F3965C3F60}" srcOrd="0" destOrd="0" presId="urn:microsoft.com/office/officeart/2005/8/layout/vProcess5"/>
    <dgm:cxn modelId="{F8FF53A6-A3BA-4921-B7DE-89E8239EB319}" type="presParOf" srcId="{AD35F09C-69AC-4F10-8B8B-F7EC65DCA480}" destId="{07F76B40-4A6A-431D-95F9-2CCADABFA628}" srcOrd="0" destOrd="0" presId="urn:microsoft.com/office/officeart/2005/8/layout/vProcess5"/>
    <dgm:cxn modelId="{DA334EA6-FDAD-470A-985E-E393E242904C}" type="presParOf" srcId="{AD35F09C-69AC-4F10-8B8B-F7EC65DCA480}" destId="{EA2DB75E-1D08-4114-B4FD-6C60F0CC77F7}" srcOrd="1" destOrd="0" presId="urn:microsoft.com/office/officeart/2005/8/layout/vProcess5"/>
    <dgm:cxn modelId="{9C760839-FB73-4716-B411-260A70497F0A}" type="presParOf" srcId="{AD35F09C-69AC-4F10-8B8B-F7EC65DCA480}" destId="{E394A53B-85E9-4F53-B452-48A415A98604}" srcOrd="2" destOrd="0" presId="urn:microsoft.com/office/officeart/2005/8/layout/vProcess5"/>
    <dgm:cxn modelId="{3B5AF9D4-BD58-4D9E-8BF4-3581DE1F878F}" type="presParOf" srcId="{AD35F09C-69AC-4F10-8B8B-F7EC65DCA480}" destId="{146CAC1B-A96A-4B42-A650-CF18D023FB70}" srcOrd="3" destOrd="0" presId="urn:microsoft.com/office/officeart/2005/8/layout/vProcess5"/>
    <dgm:cxn modelId="{835B8166-5B31-4840-9535-F19B0C22798C}" type="presParOf" srcId="{AD35F09C-69AC-4F10-8B8B-F7EC65DCA480}" destId="{73475178-0630-4F3C-AEBD-29C37C86BB4C}" srcOrd="4" destOrd="0" presId="urn:microsoft.com/office/officeart/2005/8/layout/vProcess5"/>
    <dgm:cxn modelId="{CEE54577-7FE9-4DF2-A95B-1C5A7DF34232}" type="presParOf" srcId="{AD35F09C-69AC-4F10-8B8B-F7EC65DCA480}" destId="{D8D1E17A-CA3C-4545-9D91-11F3965C3F60}" srcOrd="5" destOrd="0" presId="urn:microsoft.com/office/officeart/2005/8/layout/vProcess5"/>
    <dgm:cxn modelId="{D571DFF8-9FB7-4992-9EF6-5375EB4B4B71}" type="presParOf" srcId="{AD35F09C-69AC-4F10-8B8B-F7EC65DCA480}" destId="{6E2DD19E-0BAA-4A23-B46F-FC9D1EA9AF11}" srcOrd="6" destOrd="0" presId="urn:microsoft.com/office/officeart/2005/8/layout/vProcess5"/>
    <dgm:cxn modelId="{129AD6A4-7244-4404-9DE1-D6B3BE46AAB6}" type="presParOf" srcId="{AD35F09C-69AC-4F10-8B8B-F7EC65DCA480}" destId="{BBDC5D34-F756-4274-BB50-CB998BA321D4}" srcOrd="7" destOrd="0" presId="urn:microsoft.com/office/officeart/2005/8/layout/vProcess5"/>
    <dgm:cxn modelId="{F6C64424-7431-43CB-8148-70C976600AB4}" type="presParOf" srcId="{AD35F09C-69AC-4F10-8B8B-F7EC65DCA480}" destId="{839927EC-CFB8-4B1E-84D1-5D1966705A96}" srcOrd="8" destOrd="0" presId="urn:microsoft.com/office/officeart/2005/8/layout/vProcess5"/>
    <dgm:cxn modelId="{12E7A7CB-4049-42E4-B995-48097C640631}" type="presParOf" srcId="{AD35F09C-69AC-4F10-8B8B-F7EC65DCA480}" destId="{C0384C56-7577-4CA9-BDC1-F55491F03E68}" srcOrd="9" destOrd="0" presId="urn:microsoft.com/office/officeart/2005/8/layout/vProcess5"/>
    <dgm:cxn modelId="{E8886A35-6E13-4522-8421-B1A562C120CE}" type="presParOf" srcId="{AD35F09C-69AC-4F10-8B8B-F7EC65DCA480}" destId="{9DC24582-B057-44EF-8FC3-71C56E0BF5DA}" srcOrd="10" destOrd="0" presId="urn:microsoft.com/office/officeart/2005/8/layout/vProcess5"/>
    <dgm:cxn modelId="{C227C5A4-BE96-4002-BA37-11A87AD00EB8}" type="presParOf" srcId="{AD35F09C-69AC-4F10-8B8B-F7EC65DCA480}" destId="{D4559CB1-86EA-45F7-BADA-1F3BFC7A3C95}" srcOrd="11" destOrd="0" presId="urn:microsoft.com/office/officeart/2005/8/layout/vProcess5"/>
    <dgm:cxn modelId="{C3807C9B-126A-4BF3-AAA6-43C5477AEA20}" type="presParOf" srcId="{AD35F09C-69AC-4F10-8B8B-F7EC65DCA480}" destId="{EB22CF1F-0547-4AEF-9E53-7F3749CBB13E}" srcOrd="12" destOrd="0" presId="urn:microsoft.com/office/officeart/2005/8/layout/vProcess5"/>
    <dgm:cxn modelId="{8DA8A0EA-B380-4BB0-A176-D2688641069E}" type="presParOf" srcId="{AD35F09C-69AC-4F10-8B8B-F7EC65DCA480}" destId="{8152B4F2-417D-49B4-B2B4-ADA936987FDE}" srcOrd="13" destOrd="0" presId="urn:microsoft.com/office/officeart/2005/8/layout/vProcess5"/>
    <dgm:cxn modelId="{3B96B854-7B2A-4F74-AA9F-442BECBEAF18}" type="presParOf" srcId="{AD35F09C-69AC-4F10-8B8B-F7EC65DCA480}" destId="{AD6C6C45-3F7F-4E97-8B0F-9DFE4B129786}"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DB75E-1D08-4114-B4FD-6C60F0CC77F7}">
      <dsp:nvSpPr>
        <dsp:cNvPr id="0" name=""/>
        <dsp:cNvSpPr/>
      </dsp:nvSpPr>
      <dsp:spPr>
        <a:xfrm>
          <a:off x="0" y="0"/>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Searching online for relevant data</a:t>
          </a:r>
          <a:endParaRPr lang="en-AU" sz="1100" kern="1200" dirty="0"/>
        </a:p>
      </dsp:txBody>
      <dsp:txXfrm>
        <a:off x="14609" y="14609"/>
        <a:ext cx="3313894" cy="469567"/>
      </dsp:txXfrm>
    </dsp:sp>
    <dsp:sp modelId="{E394A53B-85E9-4F53-B452-48A415A98604}">
      <dsp:nvSpPr>
        <dsp:cNvPr id="0" name=""/>
        <dsp:cNvSpPr/>
      </dsp:nvSpPr>
      <dsp:spPr>
        <a:xfrm>
          <a:off x="292016" y="568061"/>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selection based on research questions</a:t>
          </a:r>
          <a:endParaRPr lang="en-AU" sz="1100" kern="1200" dirty="0"/>
        </a:p>
      </dsp:txBody>
      <dsp:txXfrm>
        <a:off x="306625" y="582670"/>
        <a:ext cx="3265035" cy="469567"/>
      </dsp:txXfrm>
    </dsp:sp>
    <dsp:sp modelId="{146CAC1B-A96A-4B42-A650-CF18D023FB70}">
      <dsp:nvSpPr>
        <dsp:cNvPr id="0" name=""/>
        <dsp:cNvSpPr/>
      </dsp:nvSpPr>
      <dsp:spPr>
        <a:xfrm>
          <a:off x="584032" y="1136122"/>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Variable identification </a:t>
          </a:r>
          <a:endParaRPr lang="en-AU" sz="1100" kern="1200" dirty="0"/>
        </a:p>
      </dsp:txBody>
      <dsp:txXfrm>
        <a:off x="598641" y="1150731"/>
        <a:ext cx="3265035" cy="469567"/>
      </dsp:txXfrm>
    </dsp:sp>
    <dsp:sp modelId="{73475178-0630-4F3C-AEBD-29C37C86BB4C}">
      <dsp:nvSpPr>
        <dsp:cNvPr id="0" name=""/>
        <dsp:cNvSpPr/>
      </dsp:nvSpPr>
      <dsp:spPr>
        <a:xfrm>
          <a:off x="876049" y="1704183"/>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Converting our Excel files to CSV formats</a:t>
          </a:r>
          <a:endParaRPr lang="en-AU" sz="1100" kern="1200" dirty="0"/>
        </a:p>
      </dsp:txBody>
      <dsp:txXfrm>
        <a:off x="890658" y="1718792"/>
        <a:ext cx="3265035" cy="469567"/>
      </dsp:txXfrm>
    </dsp:sp>
    <dsp:sp modelId="{D8D1E17A-CA3C-4545-9D91-11F3965C3F60}">
      <dsp:nvSpPr>
        <dsp:cNvPr id="0" name=""/>
        <dsp:cNvSpPr/>
      </dsp:nvSpPr>
      <dsp:spPr>
        <a:xfrm>
          <a:off x="1168065" y="2272244"/>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Organisation - Creating data frames for Analysis</a:t>
          </a:r>
          <a:endParaRPr lang="en-AU" sz="1100" kern="1200" dirty="0"/>
        </a:p>
      </dsp:txBody>
      <dsp:txXfrm>
        <a:off x="1182674" y="2286853"/>
        <a:ext cx="3265035" cy="469567"/>
      </dsp:txXfrm>
    </dsp:sp>
    <dsp:sp modelId="{6E2DD19E-0BAA-4A23-B46F-FC9D1EA9AF11}">
      <dsp:nvSpPr>
        <dsp:cNvPr id="0" name=""/>
        <dsp:cNvSpPr/>
      </dsp:nvSpPr>
      <dsp:spPr>
        <a:xfrm>
          <a:off x="3586269" y="364390"/>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659216" y="364390"/>
        <a:ext cx="178316" cy="243968"/>
      </dsp:txXfrm>
    </dsp:sp>
    <dsp:sp modelId="{BBDC5D34-F756-4274-BB50-CB998BA321D4}">
      <dsp:nvSpPr>
        <dsp:cNvPr id="0" name=""/>
        <dsp:cNvSpPr/>
      </dsp:nvSpPr>
      <dsp:spPr>
        <a:xfrm>
          <a:off x="3878286" y="932451"/>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951233" y="932451"/>
        <a:ext cx="178316" cy="243968"/>
      </dsp:txXfrm>
    </dsp:sp>
    <dsp:sp modelId="{839927EC-CFB8-4B1E-84D1-5D1966705A96}">
      <dsp:nvSpPr>
        <dsp:cNvPr id="0" name=""/>
        <dsp:cNvSpPr/>
      </dsp:nvSpPr>
      <dsp:spPr>
        <a:xfrm>
          <a:off x="4170302" y="1492199"/>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243249" y="1492199"/>
        <a:ext cx="178316" cy="243968"/>
      </dsp:txXfrm>
    </dsp:sp>
    <dsp:sp modelId="{C0384C56-7577-4CA9-BDC1-F55491F03E68}">
      <dsp:nvSpPr>
        <dsp:cNvPr id="0" name=""/>
        <dsp:cNvSpPr/>
      </dsp:nvSpPr>
      <dsp:spPr>
        <a:xfrm>
          <a:off x="4462319" y="2065802"/>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535266" y="2065802"/>
        <a:ext cx="178316" cy="24396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26796ef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26796ef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Analysing Graph 4 will find that the offence division with the highest proportion of the incidents recorded is 'property and deception offences'. This division includes offences such as:</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Burglary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Theft (including vehicle theft)</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Forgery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Graffiti</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Deception/false information</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Property damage (including arson)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However, a good reminder is the fact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is a category that consists of many common crimes, whereas divisions like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more specific. For example,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the possession, use, manufacturing, and trafficking of drugs, while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offences such as possession of firearms and explosives, offences relating to riots, and offensive behaviours and conduct.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point of interest that is worth investigating is the fact that the offences in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relatively easier to get evidence for and record as opposed to crimes relating to drugs or crimes against the person, where more in-depth investigations are usually carried out.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procedures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the offences that it covers partially involves people who have already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commited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other offences, so the population of people who would be able to be charged for these offences are relatively low. Such offences includes: escape custody, offences relating to prison regulation, breaching orders and bail conditions, as well as resist or hinder officers.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Meanwhile,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'other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only includes crimes that could not be categorised into the other divisions, making this category somewhat negligible in the analysis of what crime divisions have the highest incidents recorded.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With all the factors and considerations mentioned above, it would be notable that the Major division of offences are further sub-divided into various minor offences. Considering that most of common crimes that frequently occur fall under the "Property and deception offences" umbrella, It is not surprising that the percentage of the crimes under this division sums up to be bigger that all the other divisions combined.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this breakdown provides insight into the types of offences that contribute to the overall crime rate and highlights the varying specificity and difficulty of detection for different types of crimes.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409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5, it can be observed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takes up more than 50% of most of the LGAs' total incidents. However, there are some LGAs where the distribution of offence divisions is more equal. For example, Horsham has the least number of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the higher numbers of offences in the other division (namely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'crimes against the person'</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places it at 7th, above Maribyrnong, that has more incidents recorded in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Furthermore, Yarra has the second most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ranks 4th because of the smaller amount of crimes committed in the other divisions. This is also the same with Maribyrnong having the third highest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ranking 10th overall.</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terms of Crimes against the person, of top 10 LGA's with the highest crime rates, Holtham has highest percentage with 23.63% followed by Ararat at 21.60%. Meanwhile, though Melbourne has the highest crime rate across the LGA's, only 15.80% of all its offences are crimes against the person and only 6.53% of those are crimes against public order and security offences.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52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Regarding graph 6, there appears to be to a spike of 'other offences' in 2020. Additionally, there was also a drop in 'property and deception offences' during that year. These sudden increase and decrease (respectively) of the two divisions may be attributed to the lockdowns that happened in Victoria during that time period as a result of COVID-19. It could explain why there was a drop in 'property and deception offences' as most people would be inside their homes and offences against property would be reduced. However, more research will need to be conducted for these time periods to solidify the correlation between COVID-19 and the decrease of 'property and deception offences'. It might involve comparing crime data from Victoria with other regions that experienced different lockdown measures or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analyzing</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additional factors such as economic conditions or policing strategies during the lockdown period.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On the other hand, the other offence divisions seem to have a steady amount of incidents over the years. It could suggest that certain types of crimes are less influenced by external factors like lockdowns and may have more consistent underlying causes or dynamics.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demonstrates a thoughtful approach to interpreting crime data and highlights the complexity of understanding crime patterns.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offence subdivision that has the highest number of recorded incidents is theft, which is under the 'property and deception offences' division. More research will be needed to understand why theft has the highest number of incidents recorded. However, an inference can be made that theft is a relatively easy offence to commit. Factors such as economic conditions, opportunity, and individual motivations can all contribute to the prevalence of theft. At the same time, theft often leaves tangible evidence and may be more straightforward for law enforcement to investigate and prosecute compared to complex crimes involving drugs or organized groups.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Offences that are more specific (i.e., firearms and drugs) have lower incident numbers as the categories does not cover a large variety of offences. It is also possible that those categories have low numbers because it takes a lot of time and effort to investigate those offences, especially if it involves groups of people.</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76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38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Based on past 10 years of data</a:t>
            </a:r>
          </a:p>
        </p:txBody>
      </p:sp>
    </p:spTree>
    <p:extLst>
      <p:ext uri="{BB962C8B-B14F-4D97-AF65-F5344CB8AC3E}">
        <p14:creationId xmlns:p14="http://schemas.microsoft.com/office/powerpoint/2010/main" val="296547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1945545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96991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03915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5546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lnSpc>
                <a:spcPct val="150000"/>
              </a:lnSpc>
            </a:pPr>
            <a:r>
              <a:rPr lang="en-US" sz="1100" dirty="0"/>
              <a:t>This project investigates crime rates in Victoria, Australia (2014 and 2023) We're </a:t>
            </a:r>
            <a:r>
              <a:rPr lang="en-US" sz="1100" dirty="0" err="1"/>
              <a:t>analysing</a:t>
            </a:r>
            <a:r>
              <a:rPr lang="en-US" sz="1100" dirty="0"/>
              <a:t> data on Local Government Area (LGA) crime rates per 100,000 population, along with economic indicators like </a:t>
            </a:r>
            <a:r>
              <a:rPr lang="en-US" sz="1100" dirty="0">
                <a:latin typeface="Jost" panose="020B0604020202020204" charset="0"/>
                <a:ea typeface="Jost" panose="020B0604020202020204" charset="0"/>
              </a:rPr>
              <a:t>unemployment</a:t>
            </a:r>
            <a:r>
              <a:rPr lang="en-US" sz="1100" dirty="0"/>
              <a:t> and inflation rates.</a:t>
            </a:r>
          </a:p>
          <a:p>
            <a:pPr marL="0" indent="0" algn="l">
              <a:lnSpc>
                <a:spcPct val="150000"/>
              </a:lnSpc>
            </a:pPr>
            <a:endParaRPr lang="en-US" sz="1100" dirty="0"/>
          </a:p>
          <a:p>
            <a:pPr marL="0" indent="0" algn="l">
              <a:lnSpc>
                <a:spcPct val="150000"/>
              </a:lnSpc>
            </a:pPr>
            <a:r>
              <a:rPr lang="en-US" sz="1100" dirty="0"/>
              <a:t>Our goal is to identify patterns in crime occurrence across Victoria and explore potential links with these economic factors. By </a:t>
            </a:r>
            <a:r>
              <a:rPr lang="en-US" sz="1100" dirty="0" err="1"/>
              <a:t>analysing</a:t>
            </a:r>
            <a:r>
              <a:rPr lang="en-US" sz="1100" dirty="0"/>
              <a:t> these relationships, we hope to gain valuable insights that can inform crime prevention strategies and recommendations for the Victorian government and police.</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27c1cabfc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27c1cabfc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94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21294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14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27c1cabfc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227c1cabfc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46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2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Statistics such as age group of people committing crime and gender</a:t>
            </a:r>
            <a:endParaRPr dirty="0"/>
          </a:p>
        </p:txBody>
      </p:sp>
    </p:spTree>
    <p:extLst>
      <p:ext uri="{BB962C8B-B14F-4D97-AF65-F5344CB8AC3E}">
        <p14:creationId xmlns:p14="http://schemas.microsoft.com/office/powerpoint/2010/main" val="277613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were able to get couple of data sets , one from CSA and one from ABS, and then we selected the data we thought that would answer our research questions.</a:t>
            </a:r>
            <a:endParaRPr dirty="0"/>
          </a:p>
        </p:txBody>
      </p:sp>
    </p:spTree>
    <p:extLst>
      <p:ext uri="{BB962C8B-B14F-4D97-AF65-F5344CB8AC3E}">
        <p14:creationId xmlns:p14="http://schemas.microsoft.com/office/powerpoint/2010/main" val="21033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distribution of crime rates across all LGAs in Victoria. The graph likely shows that 23% of the total crime rate is attributed to the top 10 LGAs, while the remaining 77% is distributed among the other 69 LGAs.</a:t>
            </a: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27c1cabfc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27c1cabfc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By sorting the LGAs in descending order, the top LGAs by crime rates in 2023 per 100,000 population are: Melbourne with the highest crime rate of 15,451, followed by Latrobe at 11,063 and Mildura at 10,514.</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rest of the top 10 are as follows:</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Yarra - 10,406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Port Phillip - 8,869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Dandenong - 8,816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Horsham - 8,769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Ararat - 8,327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Shepparton - 8,237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Maribyrnong - 8,189</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the locations of the LGAs, half of the LGAs in the top 10 are closer to the Victorian capital and are considered urban (i.e., Melbourne, Yarra, Port Phillip, Greater Dandenong, Maribyrnong), while the other half are further away and are considered regional (i.e., Latrobe, Ararat, and Greater Shepparton) and rural (i.e., Mildura, and Horsham). This might indicate patterns in crime rates based on urban-rural disparities.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thing to note is that, while rural Mildura is ranked third overall, it is also the biggest LGA in terms of land area (followed by East Gippsland, which is ranked 14th). It is also on the border of two other states, which may play a role in the higher crime rate as compared to other rural areas.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Considering that most of the population in Victoria is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centered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towards the urban areas, another factor to be considered would be the number of the people who are living in the specific LGAs. It is to be noted that as we move towards the rural or regional Victoria, the population per square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kilometer</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lessens. Hence, this may attribute to lesser crime rates in those areas.</a:t>
            </a:r>
          </a:p>
        </p:txBody>
      </p:sp>
    </p:spTree>
    <p:extLst>
      <p:ext uri="{BB962C8B-B14F-4D97-AF65-F5344CB8AC3E}">
        <p14:creationId xmlns:p14="http://schemas.microsoft.com/office/powerpoint/2010/main" val="18102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3, it is visible that the overall crime rates of Melbourne decreased over the years 2014 to 2023. Considering the start and end period, the crime rate has decreased by approximately 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Latrobe and Yarra, there was an increase in 2016, and between 2018 and 2020, before decreasing back to around the same rate as in 2014. From the duration of the period covered, it is noticeable that La Trobe had frequent spikes in terms of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upstreams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downstreams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while Yarra, on the other hand did not have very steep changes year on year.</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Tracking Horsham, there was a dip in crime rates in 2019 but it has started to increase again in recent years. Otherwise, for the other LGAs, there seems to be a slight increase from 2014 to 2023.</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2016, an increase to crime rates was observed in all of the top 10 LGAs, except for Horsham and Ararat. More information will need to be researched to understand why there was an increase specifically in 2016.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Melbourne had the highest crime rate throughout this period, followed by Latrobe and Yarra. On the other hand, the remaining LGAs swap positions, while remaining in the top 10. Furthermore, there is also a possibility that a couple of LGAs drop out of the top 10 in some years due to decrease in crime rates.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468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600" y="3516482"/>
            <a:ext cx="4528800" cy="4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38"/>
        <p:cNvGrpSpPr/>
        <p:nvPr/>
      </p:nvGrpSpPr>
      <p:grpSpPr>
        <a:xfrm>
          <a:off x="0" y="0"/>
          <a:ext cx="0" cy="0"/>
          <a:chOff x="0" y="0"/>
          <a:chExt cx="0" cy="0"/>
        </a:xfrm>
      </p:grpSpPr>
      <p:pic>
        <p:nvPicPr>
          <p:cNvPr id="839" name="Google Shape;839;p2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40" name="Google Shape;84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cxnSp>
        <p:nvCxnSpPr>
          <p:cNvPr id="841" name="Google Shape;841;p27"/>
          <p:cNvCxnSpPr/>
          <p:nvPr/>
        </p:nvCxnSpPr>
        <p:spPr>
          <a:xfrm rot="10800000">
            <a:off x="8248575" y="-155050"/>
            <a:ext cx="217800" cy="579600"/>
          </a:xfrm>
          <a:prstGeom prst="straightConnector1">
            <a:avLst/>
          </a:prstGeom>
          <a:noFill/>
          <a:ln w="28575" cap="flat" cmpd="sng">
            <a:solidFill>
              <a:srgbClr val="CC0000"/>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42" name="Google Shape;842;p27"/>
          <p:cNvGrpSpPr/>
          <p:nvPr/>
        </p:nvGrpSpPr>
        <p:grpSpPr>
          <a:xfrm>
            <a:off x="8349150" y="-12"/>
            <a:ext cx="255275" cy="412200"/>
            <a:chOff x="5682925" y="3195675"/>
            <a:chExt cx="255275" cy="412200"/>
          </a:xfrm>
        </p:grpSpPr>
        <p:sp>
          <p:nvSpPr>
            <p:cNvPr id="843" name="Google Shape;843;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27"/>
          <p:cNvGrpSpPr/>
          <p:nvPr/>
        </p:nvGrpSpPr>
        <p:grpSpPr>
          <a:xfrm>
            <a:off x="-473525" y="-318200"/>
            <a:ext cx="10477525" cy="5725675"/>
            <a:chOff x="-374437" y="-318200"/>
            <a:chExt cx="10477525" cy="5725675"/>
          </a:xfrm>
        </p:grpSpPr>
        <p:cxnSp>
          <p:nvCxnSpPr>
            <p:cNvPr id="851" name="Google Shape;851;p27"/>
            <p:cNvCxnSpPr/>
            <p:nvPr/>
          </p:nvCxnSpPr>
          <p:spPr>
            <a:xfrm rot="10800000" flipH="1">
              <a:off x="7123088" y="3995075"/>
              <a:ext cx="2626200" cy="1412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2" name="Google Shape;852;p27"/>
            <p:cNvCxnSpPr/>
            <p:nvPr/>
          </p:nvCxnSpPr>
          <p:spPr>
            <a:xfrm rot="10800000" flipH="1">
              <a:off x="-374437" y="-318200"/>
              <a:ext cx="1591800" cy="2122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3" name="Google Shape;853;p27"/>
            <p:cNvCxnSpPr/>
            <p:nvPr/>
          </p:nvCxnSpPr>
          <p:spPr>
            <a:xfrm>
              <a:off x="8564088" y="414325"/>
              <a:ext cx="1539000" cy="57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cxnSp>
        <p:nvCxnSpPr>
          <p:cNvPr id="854" name="Google Shape;854;p27"/>
          <p:cNvCxnSpPr/>
          <p:nvPr/>
        </p:nvCxnSpPr>
        <p:spPr>
          <a:xfrm rot="10800000">
            <a:off x="-10625" y="4498425"/>
            <a:ext cx="870600" cy="1770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5" name="Google Shape;855;p27"/>
          <p:cNvCxnSpPr/>
          <p:nvPr/>
        </p:nvCxnSpPr>
        <p:spPr>
          <a:xfrm rot="10800000">
            <a:off x="8248575" y="-155050"/>
            <a:ext cx="217800" cy="579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56" name="Google Shape;856;p27"/>
          <p:cNvGrpSpPr/>
          <p:nvPr/>
        </p:nvGrpSpPr>
        <p:grpSpPr>
          <a:xfrm>
            <a:off x="8349150" y="-12"/>
            <a:ext cx="255275" cy="412200"/>
            <a:chOff x="5682925" y="3195675"/>
            <a:chExt cx="255275" cy="412200"/>
          </a:xfrm>
        </p:grpSpPr>
        <p:sp>
          <p:nvSpPr>
            <p:cNvPr id="857" name="Google Shape;857;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4" name="Google Shape;864;p27"/>
          <p:cNvCxnSpPr/>
          <p:nvPr/>
        </p:nvCxnSpPr>
        <p:spPr>
          <a:xfrm flipH="1">
            <a:off x="778375" y="4675425"/>
            <a:ext cx="81600" cy="693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65" name="Google Shape;865;p27"/>
          <p:cNvGrpSpPr/>
          <p:nvPr/>
        </p:nvGrpSpPr>
        <p:grpSpPr>
          <a:xfrm>
            <a:off x="691525" y="4380813"/>
            <a:ext cx="255288" cy="412200"/>
            <a:chOff x="5682925" y="3195675"/>
            <a:chExt cx="255288" cy="412200"/>
          </a:xfrm>
        </p:grpSpPr>
        <p:sp>
          <p:nvSpPr>
            <p:cNvPr id="866" name="Google Shape;866;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327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pic>
        <p:nvPicPr>
          <p:cNvPr id="239" name="Google Shape;239;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0" name="Google Shape;240;p9"/>
          <p:cNvPicPr preferRelativeResize="0"/>
          <p:nvPr/>
        </p:nvPicPr>
        <p:blipFill>
          <a:blip r:embed="rId3">
            <a:alphaModFix/>
          </a:blip>
          <a:stretch>
            <a:fillRect/>
          </a:stretch>
        </p:blipFill>
        <p:spPr>
          <a:xfrm>
            <a:off x="865625" y="691900"/>
            <a:ext cx="7717550" cy="4064499"/>
          </a:xfrm>
          <a:prstGeom prst="rect">
            <a:avLst/>
          </a:prstGeom>
          <a:noFill/>
          <a:ln>
            <a:noFill/>
          </a:ln>
        </p:spPr>
      </p:pic>
      <p:sp>
        <p:nvSpPr>
          <p:cNvPr id="241" name="Google Shape;241;p9"/>
          <p:cNvSpPr txBox="1">
            <a:spLocks noGrp="1"/>
          </p:cNvSpPr>
          <p:nvPr>
            <p:ph type="title"/>
          </p:nvPr>
        </p:nvSpPr>
        <p:spPr>
          <a:xfrm>
            <a:off x="2084850" y="1094000"/>
            <a:ext cx="4872900" cy="196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900"/>
              <a:buNone/>
              <a:defRPr sz="9600">
                <a:solidFill>
                  <a:schemeClr val="lt2"/>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
        <p:nvSpPr>
          <p:cNvPr id="242" name="Google Shape;242;p9"/>
          <p:cNvSpPr txBox="1">
            <a:spLocks noGrp="1"/>
          </p:cNvSpPr>
          <p:nvPr>
            <p:ph type="subTitle" idx="1"/>
          </p:nvPr>
        </p:nvSpPr>
        <p:spPr>
          <a:xfrm>
            <a:off x="2084850" y="3218400"/>
            <a:ext cx="4872900" cy="671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9"/>
          <p:cNvGrpSpPr/>
          <p:nvPr/>
        </p:nvGrpSpPr>
        <p:grpSpPr>
          <a:xfrm>
            <a:off x="-129412" y="-75925"/>
            <a:ext cx="9402825" cy="5676575"/>
            <a:chOff x="-30325" y="-75925"/>
            <a:chExt cx="9402825" cy="5676575"/>
          </a:xfrm>
        </p:grpSpPr>
        <p:cxnSp>
          <p:nvCxnSpPr>
            <p:cNvPr id="244" name="Google Shape;244;p9"/>
            <p:cNvCxnSpPr/>
            <p:nvPr/>
          </p:nvCxnSpPr>
          <p:spPr>
            <a:xfrm rot="10800000" flipH="1">
              <a:off x="8389625" y="-7625"/>
              <a:ext cx="533400" cy="8001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5" name="Google Shape;245;p9"/>
            <p:cNvCxnSpPr/>
            <p:nvPr/>
          </p:nvCxnSpPr>
          <p:spPr>
            <a:xfrm rot="10800000">
              <a:off x="586450" y="525575"/>
              <a:ext cx="7869000" cy="197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6" name="Google Shape;246;p9"/>
            <p:cNvCxnSpPr/>
            <p:nvPr/>
          </p:nvCxnSpPr>
          <p:spPr>
            <a:xfrm rot="10800000" flipH="1">
              <a:off x="7743500" y="4373950"/>
              <a:ext cx="1629000" cy="1226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7" name="Google Shape;247;p9"/>
            <p:cNvCxnSpPr/>
            <p:nvPr/>
          </p:nvCxnSpPr>
          <p:spPr>
            <a:xfrm rot="10800000">
              <a:off x="8397400" y="792475"/>
              <a:ext cx="399900" cy="4000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8" name="Google Shape;248;p9"/>
            <p:cNvCxnSpPr/>
            <p:nvPr/>
          </p:nvCxnSpPr>
          <p:spPr>
            <a:xfrm rot="10800000">
              <a:off x="-30325" y="350425"/>
              <a:ext cx="628500" cy="194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9" name="Google Shape;249;p9"/>
            <p:cNvCxnSpPr/>
            <p:nvPr/>
          </p:nvCxnSpPr>
          <p:spPr>
            <a:xfrm rot="10800000" flipH="1">
              <a:off x="598175" y="0"/>
              <a:ext cx="278100" cy="533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0" name="Google Shape;250;p9"/>
            <p:cNvCxnSpPr/>
            <p:nvPr/>
          </p:nvCxnSpPr>
          <p:spPr>
            <a:xfrm rot="10800000">
              <a:off x="7518900" y="-75925"/>
              <a:ext cx="915900" cy="805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1" name="Google Shape;251;p9"/>
            <p:cNvCxnSpPr/>
            <p:nvPr/>
          </p:nvCxnSpPr>
          <p:spPr>
            <a:xfrm>
              <a:off x="586750" y="388625"/>
              <a:ext cx="221400" cy="4251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2" name="Google Shape;252;p9"/>
            <p:cNvCxnSpPr/>
            <p:nvPr/>
          </p:nvCxnSpPr>
          <p:spPr>
            <a:xfrm>
              <a:off x="792475" y="4625350"/>
              <a:ext cx="8001000" cy="171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3" name="Google Shape;253;p9"/>
            <p:cNvCxnSpPr/>
            <p:nvPr/>
          </p:nvCxnSpPr>
          <p:spPr>
            <a:xfrm>
              <a:off x="-22850" y="2827025"/>
              <a:ext cx="1181100" cy="2575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254" name="Google Shape;254;p9"/>
          <p:cNvGrpSpPr/>
          <p:nvPr/>
        </p:nvGrpSpPr>
        <p:grpSpPr>
          <a:xfrm>
            <a:off x="8162725" y="416013"/>
            <a:ext cx="255275" cy="412200"/>
            <a:chOff x="5682925" y="3195675"/>
            <a:chExt cx="255275" cy="412200"/>
          </a:xfrm>
        </p:grpSpPr>
        <p:sp>
          <p:nvSpPr>
            <p:cNvPr id="255" name="Google Shape;255;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9"/>
          <p:cNvGrpSpPr/>
          <p:nvPr/>
        </p:nvGrpSpPr>
        <p:grpSpPr>
          <a:xfrm>
            <a:off x="585575" y="4226213"/>
            <a:ext cx="255288" cy="412200"/>
            <a:chOff x="5682925" y="3195675"/>
            <a:chExt cx="255288" cy="412200"/>
          </a:xfrm>
        </p:grpSpPr>
        <p:sp>
          <p:nvSpPr>
            <p:cNvPr id="263" name="Google Shape;263;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9"/>
          <p:cNvGrpSpPr/>
          <p:nvPr/>
        </p:nvGrpSpPr>
        <p:grpSpPr>
          <a:xfrm>
            <a:off x="8568700" y="4397888"/>
            <a:ext cx="255275" cy="412200"/>
            <a:chOff x="5682925" y="3195675"/>
            <a:chExt cx="255275" cy="412200"/>
          </a:xfrm>
        </p:grpSpPr>
        <p:sp>
          <p:nvSpPr>
            <p:cNvPr id="271" name="Google Shape;271;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9"/>
          <p:cNvGrpSpPr/>
          <p:nvPr/>
        </p:nvGrpSpPr>
        <p:grpSpPr>
          <a:xfrm>
            <a:off x="358863" y="150663"/>
            <a:ext cx="255275" cy="412200"/>
            <a:chOff x="5682925" y="3195675"/>
            <a:chExt cx="255275" cy="412200"/>
          </a:xfrm>
        </p:grpSpPr>
        <p:sp>
          <p:nvSpPr>
            <p:cNvPr id="279" name="Google Shape;279;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6"/>
        <p:cNvGrpSpPr/>
        <p:nvPr/>
      </p:nvGrpSpPr>
      <p:grpSpPr>
        <a:xfrm>
          <a:off x="0" y="0"/>
          <a:ext cx="0" cy="0"/>
          <a:chOff x="0" y="0"/>
          <a:chExt cx="0" cy="0"/>
        </a:xfrm>
      </p:grpSpPr>
      <p:sp>
        <p:nvSpPr>
          <p:cNvPr id="287" name="Google Shape;287;p10"/>
          <p:cNvSpPr>
            <a:spLocks noGrp="1"/>
          </p:cNvSpPr>
          <p:nvPr>
            <p:ph type="pic" idx="2"/>
          </p:nvPr>
        </p:nvSpPr>
        <p:spPr>
          <a:xfrm>
            <a:off x="-25" y="-13725"/>
            <a:ext cx="9144000" cy="5157300"/>
          </a:xfrm>
          <a:prstGeom prst="rect">
            <a:avLst/>
          </a:prstGeom>
          <a:noFill/>
          <a:ln>
            <a:noFill/>
          </a:ln>
        </p:spPr>
      </p:sp>
      <p:sp>
        <p:nvSpPr>
          <p:cNvPr id="288" name="Google Shape;288;p10"/>
          <p:cNvSpPr txBox="1">
            <a:spLocks noGrp="1"/>
          </p:cNvSpPr>
          <p:nvPr>
            <p:ph type="title"/>
          </p:nvPr>
        </p:nvSpPr>
        <p:spPr>
          <a:xfrm>
            <a:off x="713225" y="1682500"/>
            <a:ext cx="3546300" cy="2028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900"/>
              <a:buNone/>
              <a:defRPr sz="3000">
                <a:solidFill>
                  <a:schemeClr val="dk1"/>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339" name="Google Shape;339;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13"/>
          <p:cNvSpPr txBox="1">
            <a:spLocks noGrp="1"/>
          </p:cNvSpPr>
          <p:nvPr>
            <p:ph type="subTitle" idx="5"/>
          </p:nvPr>
        </p:nvSpPr>
        <p:spPr>
          <a:xfrm>
            <a:off x="6118549"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3"/>
          <p:cNvSpPr txBox="1">
            <a:spLocks noGrp="1"/>
          </p:cNvSpPr>
          <p:nvPr>
            <p:ph type="subTitle" idx="6"/>
          </p:nvPr>
        </p:nvSpPr>
        <p:spPr>
          <a:xfrm>
            <a:off x="6118549"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3"/>
          <p:cNvSpPr txBox="1">
            <a:spLocks noGrp="1"/>
          </p:cNvSpPr>
          <p:nvPr>
            <p:ph type="title" idx="7" hasCustomPrompt="1"/>
          </p:nvPr>
        </p:nvSpPr>
        <p:spPr>
          <a:xfrm>
            <a:off x="720000"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8" hasCustomPrompt="1"/>
          </p:nvPr>
        </p:nvSpPr>
        <p:spPr>
          <a:xfrm>
            <a:off x="720000"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9" hasCustomPrompt="1"/>
          </p:nvPr>
        </p:nvSpPr>
        <p:spPr>
          <a:xfrm>
            <a:off x="3419271"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title" idx="13" hasCustomPrompt="1"/>
          </p:nvPr>
        </p:nvSpPr>
        <p:spPr>
          <a:xfrm>
            <a:off x="3419271"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title" idx="14" hasCustomPrompt="1"/>
          </p:nvPr>
        </p:nvSpPr>
        <p:spPr>
          <a:xfrm>
            <a:off x="6118549"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a:spLocks noGrp="1"/>
          </p:cNvSpPr>
          <p:nvPr>
            <p:ph type="title" idx="15" hasCustomPrompt="1"/>
          </p:nvPr>
        </p:nvSpPr>
        <p:spPr>
          <a:xfrm>
            <a:off x="6118549"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6"/>
          </p:nvPr>
        </p:nvSpPr>
        <p:spPr>
          <a:xfrm>
            <a:off x="720000"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17"/>
          </p:nvPr>
        </p:nvSpPr>
        <p:spPr>
          <a:xfrm>
            <a:off x="3419271"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3"/>
          <p:cNvSpPr txBox="1">
            <a:spLocks noGrp="1"/>
          </p:cNvSpPr>
          <p:nvPr>
            <p:ph type="subTitle" idx="18"/>
          </p:nvPr>
        </p:nvSpPr>
        <p:spPr>
          <a:xfrm>
            <a:off x="6118549"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3"/>
          <p:cNvSpPr txBox="1">
            <a:spLocks noGrp="1"/>
          </p:cNvSpPr>
          <p:nvPr>
            <p:ph type="subTitle" idx="19"/>
          </p:nvPr>
        </p:nvSpPr>
        <p:spPr>
          <a:xfrm>
            <a:off x="720000"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3"/>
          <p:cNvSpPr txBox="1">
            <a:spLocks noGrp="1"/>
          </p:cNvSpPr>
          <p:nvPr>
            <p:ph type="subTitle" idx="20"/>
          </p:nvPr>
        </p:nvSpPr>
        <p:spPr>
          <a:xfrm>
            <a:off x="3419271"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3"/>
          <p:cNvSpPr txBox="1">
            <a:spLocks noGrp="1"/>
          </p:cNvSpPr>
          <p:nvPr>
            <p:ph type="subTitle" idx="21"/>
          </p:nvPr>
        </p:nvSpPr>
        <p:spPr>
          <a:xfrm>
            <a:off x="6118549"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57" name="Google Shape;357;p13"/>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1" name="Google Shape;361;p13"/>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4" name="Google Shape;364;p13"/>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57"/>
        <p:cNvGrpSpPr/>
        <p:nvPr/>
      </p:nvGrpSpPr>
      <p:grpSpPr>
        <a:xfrm>
          <a:off x="0" y="0"/>
          <a:ext cx="0" cy="0"/>
          <a:chOff x="0" y="0"/>
          <a:chExt cx="0" cy="0"/>
        </a:xfrm>
      </p:grpSpPr>
      <p:pic>
        <p:nvPicPr>
          <p:cNvPr id="558" name="Google Shape;558;p1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59" name="Google Shape;559;p18"/>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560" name="Google Shape;560;p18"/>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61" name="Google Shape;561;p18"/>
          <p:cNvGrpSpPr/>
          <p:nvPr/>
        </p:nvGrpSpPr>
        <p:grpSpPr>
          <a:xfrm>
            <a:off x="-323850" y="-753725"/>
            <a:ext cx="9756350" cy="6569425"/>
            <a:chOff x="-224762" y="-753725"/>
            <a:chExt cx="9756350" cy="6569425"/>
          </a:xfrm>
        </p:grpSpPr>
        <p:cxnSp>
          <p:nvCxnSpPr>
            <p:cNvPr id="562" name="Google Shape;562;p18"/>
            <p:cNvCxnSpPr/>
            <p:nvPr/>
          </p:nvCxnSpPr>
          <p:spPr>
            <a:xfrm rot="10800000" flipH="1">
              <a:off x="8391288" y="54575"/>
              <a:ext cx="1140300" cy="600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3" name="Google Shape;563;p18"/>
            <p:cNvCxnSpPr/>
            <p:nvPr/>
          </p:nvCxnSpPr>
          <p:spPr>
            <a:xfrm rot="10800000" flipH="1">
              <a:off x="7966738" y="4362500"/>
              <a:ext cx="1442400" cy="14532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4" name="Google Shape;564;p18"/>
            <p:cNvCxnSpPr/>
            <p:nvPr/>
          </p:nvCxnSpPr>
          <p:spPr>
            <a:xfrm rot="10800000" flipH="1">
              <a:off x="-224762" y="-753725"/>
              <a:ext cx="1524000" cy="2718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5" name="Google Shape;565;p18"/>
            <p:cNvCxnSpPr/>
            <p:nvPr/>
          </p:nvCxnSpPr>
          <p:spPr>
            <a:xfrm rot="10800000">
              <a:off x="7518488" y="-75925"/>
              <a:ext cx="879600" cy="720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6" name="Google Shape;566;p18"/>
            <p:cNvCxnSpPr/>
            <p:nvPr/>
          </p:nvCxnSpPr>
          <p:spPr>
            <a:xfrm>
              <a:off x="795763" y="4659075"/>
              <a:ext cx="979800" cy="707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7" name="Google Shape;567;p18"/>
            <p:cNvCxnSpPr/>
            <p:nvPr/>
          </p:nvCxnSpPr>
          <p:spPr>
            <a:xfrm flipH="1">
              <a:off x="-47837" y="4631875"/>
              <a:ext cx="802800" cy="353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568" name="Google Shape;568;p18"/>
          <p:cNvGrpSpPr/>
          <p:nvPr/>
        </p:nvGrpSpPr>
        <p:grpSpPr>
          <a:xfrm>
            <a:off x="8175312" y="218675"/>
            <a:ext cx="255301" cy="412200"/>
            <a:chOff x="5682925" y="3195675"/>
            <a:chExt cx="255275" cy="412200"/>
          </a:xfrm>
        </p:grpSpPr>
        <p:sp>
          <p:nvSpPr>
            <p:cNvPr id="569" name="Google Shape;569;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8"/>
          <p:cNvGrpSpPr/>
          <p:nvPr/>
        </p:nvGrpSpPr>
        <p:grpSpPr>
          <a:xfrm>
            <a:off x="530812" y="4397900"/>
            <a:ext cx="255301" cy="412200"/>
            <a:chOff x="5682925" y="3195675"/>
            <a:chExt cx="255275" cy="412200"/>
          </a:xfrm>
        </p:grpSpPr>
        <p:sp>
          <p:nvSpPr>
            <p:cNvPr id="577" name="Google Shape;577;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6"/>
        <p:cNvGrpSpPr/>
        <p:nvPr/>
      </p:nvGrpSpPr>
      <p:grpSpPr>
        <a:xfrm>
          <a:off x="0" y="0"/>
          <a:ext cx="0" cy="0"/>
          <a:chOff x="0" y="0"/>
          <a:chExt cx="0" cy="0"/>
        </a:xfrm>
      </p:grpSpPr>
      <p:pic>
        <p:nvPicPr>
          <p:cNvPr id="937" name="Google Shape;937;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38" name="Google Shape;938;p31"/>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939" name="Google Shape;939;p31"/>
          <p:cNvSpPr txBox="1">
            <a:spLocks noGrp="1"/>
          </p:cNvSpPr>
          <p:nvPr>
            <p:ph type="title"/>
          </p:nvPr>
        </p:nvSpPr>
        <p:spPr>
          <a:xfrm>
            <a:off x="2145547" y="677525"/>
            <a:ext cx="4852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sz="7200">
                <a:solidFill>
                  <a:schemeClr val="lt2"/>
                </a:solidFill>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40" name="Google Shape;940;p3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1" name="Google Shape;941;p3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Jost"/>
                <a:ea typeface="Jost"/>
                <a:cs typeface="Jost"/>
                <a:sym typeface="Jost"/>
              </a:rPr>
              <a:t>CREDITS:</a:t>
            </a:r>
            <a:r>
              <a:rPr lang="en" sz="1200">
                <a:solidFill>
                  <a:schemeClr val="lt1"/>
                </a:solidFill>
                <a:latin typeface="Jost"/>
                <a:ea typeface="Jost"/>
                <a:cs typeface="Jost"/>
                <a:sym typeface="Jost"/>
              </a:rPr>
              <a:t> This presentation template was created by </a:t>
            </a:r>
            <a:r>
              <a:rPr lang="en" sz="1200" b="1" u="sng">
                <a:solidFill>
                  <a:schemeClr val="lt1"/>
                </a:solidFill>
                <a:latin typeface="Jost"/>
                <a:ea typeface="Jost"/>
                <a:cs typeface="Jost"/>
                <a:sym typeface="Jost"/>
                <a:hlinkClick r:id="rId4">
                  <a:extLst>
                    <a:ext uri="{A12FA001-AC4F-418D-AE19-62706E023703}">
                      <ahyp:hlinkClr xmlns:ahyp="http://schemas.microsoft.com/office/drawing/2018/hyperlinkcolor" val="tx"/>
                    </a:ext>
                  </a:extLst>
                </a:hlinkClick>
              </a:rPr>
              <a:t>Slidesgo</a:t>
            </a:r>
            <a:r>
              <a:rPr lang="en" sz="1200">
                <a:solidFill>
                  <a:schemeClr val="lt1"/>
                </a:solidFill>
                <a:latin typeface="Jost"/>
                <a:ea typeface="Jost"/>
                <a:cs typeface="Jost"/>
                <a:sym typeface="Jost"/>
              </a:rPr>
              <a:t>, and includes icons by </a:t>
            </a:r>
            <a:r>
              <a:rPr lang="en" sz="1200" b="1" u="sng">
                <a:solidFill>
                  <a:schemeClr val="lt1"/>
                </a:solidFill>
                <a:latin typeface="Jost"/>
                <a:ea typeface="Jost"/>
                <a:cs typeface="Jost"/>
                <a:sym typeface="Jost"/>
                <a:hlinkClick r:id="rId5">
                  <a:extLst>
                    <a:ext uri="{A12FA001-AC4F-418D-AE19-62706E023703}">
                      <ahyp:hlinkClr xmlns:ahyp="http://schemas.microsoft.com/office/drawing/2018/hyperlinkcolor" val="tx"/>
                    </a:ext>
                  </a:extLst>
                </a:hlinkClick>
              </a:rPr>
              <a:t>Flaticon</a:t>
            </a:r>
            <a:r>
              <a:rPr lang="en" sz="1200">
                <a:solidFill>
                  <a:schemeClr val="lt1"/>
                </a:solidFill>
                <a:latin typeface="Jost"/>
                <a:ea typeface="Jost"/>
                <a:cs typeface="Jost"/>
                <a:sym typeface="Jost"/>
              </a:rPr>
              <a:t>, and infographics &amp; images by </a:t>
            </a:r>
            <a:r>
              <a:rPr lang="en" sz="1200" b="1" u="sng">
                <a:solidFill>
                  <a:schemeClr val="lt1"/>
                </a:solidFill>
                <a:latin typeface="Jost"/>
                <a:ea typeface="Jost"/>
                <a:cs typeface="Jost"/>
                <a:sym typeface="Jost"/>
                <a:hlinkClick r:id="rId6">
                  <a:extLst>
                    <a:ext uri="{A12FA001-AC4F-418D-AE19-62706E023703}">
                      <ahyp:hlinkClr xmlns:ahyp="http://schemas.microsoft.com/office/drawing/2018/hyperlinkcolor" val="tx"/>
                    </a:ext>
                  </a:extLst>
                </a:hlinkClick>
              </a:rPr>
              <a:t>Freepik</a:t>
            </a:r>
            <a:r>
              <a:rPr lang="en" sz="1200" u="sng">
                <a:solidFill>
                  <a:schemeClr val="lt1"/>
                </a:solidFill>
                <a:latin typeface="Jost"/>
                <a:ea typeface="Jost"/>
                <a:cs typeface="Jost"/>
                <a:sym typeface="Jost"/>
              </a:rPr>
              <a:t> </a:t>
            </a:r>
            <a:endParaRPr sz="1200" b="1" u="sng">
              <a:solidFill>
                <a:schemeClr val="lt1"/>
              </a:solidFill>
              <a:latin typeface="Jost"/>
              <a:ea typeface="Jost"/>
              <a:cs typeface="Jost"/>
              <a:sym typeface="Jo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pic>
        <p:nvPicPr>
          <p:cNvPr id="943" name="Google Shape;943;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4" name="Google Shape;944;p32"/>
          <p:cNvGrpSpPr/>
          <p:nvPr/>
        </p:nvGrpSpPr>
        <p:grpSpPr>
          <a:xfrm>
            <a:off x="152300" y="179025"/>
            <a:ext cx="8490575" cy="4850550"/>
            <a:chOff x="152300" y="179025"/>
            <a:chExt cx="8490575" cy="4850550"/>
          </a:xfrm>
        </p:grpSpPr>
        <p:cxnSp>
          <p:nvCxnSpPr>
            <p:cNvPr id="945" name="Google Shape;945;p32"/>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6" name="Google Shape;946;p32"/>
            <p:cNvCxnSpPr/>
            <p:nvPr/>
          </p:nvCxnSpPr>
          <p:spPr>
            <a:xfrm flipH="1">
              <a:off x="152300" y="199675"/>
              <a:ext cx="3607200" cy="1169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7" name="Google Shape;947;p32"/>
            <p:cNvCxnSpPr/>
            <p:nvPr/>
          </p:nvCxnSpPr>
          <p:spPr>
            <a:xfrm>
              <a:off x="179625" y="1341675"/>
              <a:ext cx="683700" cy="3687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8" name="Google Shape;948;p32"/>
            <p:cNvCxnSpPr/>
            <p:nvPr/>
          </p:nvCxnSpPr>
          <p:spPr>
            <a:xfrm rot="10800000" flipH="1">
              <a:off x="859975" y="4731600"/>
              <a:ext cx="7782900" cy="297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9" name="Google Shape;949;p32"/>
            <p:cNvCxnSpPr/>
            <p:nvPr/>
          </p:nvCxnSpPr>
          <p:spPr>
            <a:xfrm rot="10800000">
              <a:off x="7695525" y="253425"/>
              <a:ext cx="906900" cy="4462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950" name="Google Shape;950;p32"/>
          <p:cNvGrpSpPr/>
          <p:nvPr/>
        </p:nvGrpSpPr>
        <p:grpSpPr>
          <a:xfrm>
            <a:off x="70750" y="1018088"/>
            <a:ext cx="255275" cy="412200"/>
            <a:chOff x="5682925" y="3195675"/>
            <a:chExt cx="255275" cy="412200"/>
          </a:xfrm>
        </p:grpSpPr>
        <p:sp>
          <p:nvSpPr>
            <p:cNvPr id="951" name="Google Shape;951;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2"/>
          <p:cNvGrpSpPr/>
          <p:nvPr/>
        </p:nvGrpSpPr>
        <p:grpSpPr>
          <a:xfrm>
            <a:off x="8387413" y="4397888"/>
            <a:ext cx="255275" cy="412200"/>
            <a:chOff x="5682925" y="3195675"/>
            <a:chExt cx="255275" cy="412200"/>
          </a:xfrm>
        </p:grpSpPr>
        <p:sp>
          <p:nvSpPr>
            <p:cNvPr id="959" name="Google Shape;959;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62550" y="-12"/>
            <a:ext cx="255288" cy="412200"/>
            <a:chOff x="5682925" y="3195675"/>
            <a:chExt cx="255288" cy="412200"/>
          </a:xfrm>
        </p:grpSpPr>
        <p:sp>
          <p:nvSpPr>
            <p:cNvPr id="967" name="Google Shape;967;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781250" y="4603988"/>
            <a:ext cx="255288" cy="412200"/>
            <a:chOff x="5682925" y="3195675"/>
            <a:chExt cx="255288" cy="412200"/>
          </a:xfrm>
        </p:grpSpPr>
        <p:sp>
          <p:nvSpPr>
            <p:cNvPr id="975" name="Google Shape;975;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32"/>
          <p:cNvCxnSpPr/>
          <p:nvPr/>
        </p:nvCxnSpPr>
        <p:spPr>
          <a:xfrm rot="10800000" flipH="1">
            <a:off x="7690750" y="-5375"/>
            <a:ext cx="1496700" cy="31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983" name="Google Shape;983;p32"/>
          <p:cNvGrpSpPr/>
          <p:nvPr/>
        </p:nvGrpSpPr>
        <p:grpSpPr>
          <a:xfrm>
            <a:off x="7589625" y="-14187"/>
            <a:ext cx="255275" cy="412200"/>
            <a:chOff x="5682925" y="3195675"/>
            <a:chExt cx="255275" cy="412200"/>
          </a:xfrm>
        </p:grpSpPr>
        <p:sp>
          <p:nvSpPr>
            <p:cNvPr id="984" name="Google Shape;984;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32"/>
          <p:cNvCxnSpPr/>
          <p:nvPr/>
        </p:nvCxnSpPr>
        <p:spPr>
          <a:xfrm>
            <a:off x="8642700" y="4731300"/>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92" name="Google Shape;992;p32"/>
          <p:cNvCxnSpPr/>
          <p:nvPr/>
        </p:nvCxnSpPr>
        <p:spPr>
          <a:xfrm>
            <a:off x="-879575" y="4229475"/>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3"/>
        <p:cNvGrpSpPr/>
        <p:nvPr/>
      </p:nvGrpSpPr>
      <p:grpSpPr>
        <a:xfrm>
          <a:off x="0" y="0"/>
          <a:ext cx="0" cy="0"/>
          <a:chOff x="0" y="0"/>
          <a:chExt cx="0" cy="0"/>
        </a:xfrm>
      </p:grpSpPr>
      <p:pic>
        <p:nvPicPr>
          <p:cNvPr id="994" name="Google Shape;994;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5" name="Google Shape;995;p33"/>
          <p:cNvGrpSpPr/>
          <p:nvPr/>
        </p:nvGrpSpPr>
        <p:grpSpPr>
          <a:xfrm>
            <a:off x="-327650" y="-259200"/>
            <a:ext cx="9578200" cy="5519700"/>
            <a:chOff x="-327650" y="-259200"/>
            <a:chExt cx="9578200" cy="5519700"/>
          </a:xfrm>
        </p:grpSpPr>
        <p:cxnSp>
          <p:nvCxnSpPr>
            <p:cNvPr id="996" name="Google Shape;996;p33"/>
            <p:cNvCxnSpPr/>
            <p:nvPr/>
          </p:nvCxnSpPr>
          <p:spPr>
            <a:xfrm>
              <a:off x="-133350" y="822950"/>
              <a:ext cx="471300" cy="37479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7" name="Google Shape;997;p33"/>
            <p:cNvCxnSpPr/>
            <p:nvPr/>
          </p:nvCxnSpPr>
          <p:spPr>
            <a:xfrm flipH="1">
              <a:off x="8755250" y="-85400"/>
              <a:ext cx="495300" cy="52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8" name="Google Shape;998;p33"/>
            <p:cNvCxnSpPr/>
            <p:nvPr/>
          </p:nvCxnSpPr>
          <p:spPr>
            <a:xfrm rot="10800000">
              <a:off x="8007850" y="-254350"/>
              <a:ext cx="1189500" cy="10773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9" name="Google Shape;999;p33"/>
            <p:cNvCxnSpPr/>
            <p:nvPr/>
          </p:nvCxnSpPr>
          <p:spPr>
            <a:xfrm>
              <a:off x="-327650" y="4274825"/>
              <a:ext cx="1508700" cy="960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0" name="Google Shape;1000;p33"/>
            <p:cNvCxnSpPr/>
            <p:nvPr/>
          </p:nvCxnSpPr>
          <p:spPr>
            <a:xfrm flipH="1">
              <a:off x="8752225" y="439500"/>
              <a:ext cx="13500" cy="4821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1" name="Google Shape;1001;p33"/>
            <p:cNvCxnSpPr/>
            <p:nvPr/>
          </p:nvCxnSpPr>
          <p:spPr>
            <a:xfrm rot="10800000" flipH="1">
              <a:off x="-133350" y="-259200"/>
              <a:ext cx="8142000" cy="109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2" name="Google Shape;1002;p33"/>
            <p:cNvCxnSpPr/>
            <p:nvPr/>
          </p:nvCxnSpPr>
          <p:spPr>
            <a:xfrm>
              <a:off x="321125" y="4682225"/>
              <a:ext cx="8444700" cy="5646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1003" name="Google Shape;1003;p33"/>
          <p:cNvGrpSpPr/>
          <p:nvPr/>
        </p:nvGrpSpPr>
        <p:grpSpPr>
          <a:xfrm>
            <a:off x="8644425" y="69788"/>
            <a:ext cx="255275" cy="412200"/>
            <a:chOff x="5682925" y="3195675"/>
            <a:chExt cx="255275" cy="412200"/>
          </a:xfrm>
        </p:grpSpPr>
        <p:sp>
          <p:nvSpPr>
            <p:cNvPr id="1004" name="Google Shape;1004;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3"/>
          <p:cNvGrpSpPr/>
          <p:nvPr/>
        </p:nvGrpSpPr>
        <p:grpSpPr>
          <a:xfrm>
            <a:off x="176225" y="4274813"/>
            <a:ext cx="255275" cy="412200"/>
            <a:chOff x="5682925" y="3195675"/>
            <a:chExt cx="255275" cy="412200"/>
          </a:xfrm>
        </p:grpSpPr>
        <p:sp>
          <p:nvSpPr>
            <p:cNvPr id="1012" name="Google Shape;1012;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1pPr>
            <a:lvl2pPr lvl="1"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2pPr>
            <a:lvl3pPr lvl="2"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3pPr>
            <a:lvl4pPr lvl="3"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4pPr>
            <a:lvl5pPr lvl="4"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5pPr>
            <a:lvl6pPr lvl="5"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6pPr>
            <a:lvl7pPr lvl="6"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7pPr>
            <a:lvl8pPr lvl="7"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8pPr>
            <a:lvl9pPr lvl="8"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marL="914400" lvl="1"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marL="1371600" lvl="2"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marL="1828800" lvl="3"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marL="2286000" lvl="4"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marL="2743200" lvl="5"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marL="3200400" lvl="6"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marL="3657600" lvl="7"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marL="4114800" lvl="8"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59" r:id="rId5"/>
    <p:sldLayoutId id="2147483664" r:id="rId6"/>
    <p:sldLayoutId id="2147483677" r:id="rId7"/>
    <p:sldLayoutId id="2147483678" r:id="rId8"/>
    <p:sldLayoutId id="2147483679" r:id="rId9"/>
    <p:sldLayoutId id="214748368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files.crimestatistics.vic.gov.au/2024-03/Data_Tables_LGA_Criminal_Incidents_Year_Ending_December_2023.xlsx"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www.abs.gov.au/statistics/economy/price-indexes-and-inflation/consumer-price-index-australia/dec-quarter-2023#data-downloads" TargetMode="External"/><Relationship Id="rId4" Type="http://schemas.openxmlformats.org/officeDocument/2006/relationships/hyperlink" Target="https://www.abs.gov.au/statistics/labour/employment-and-unemployment/labour-force-australia/latest-releas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37"/>
          <p:cNvSpPr txBox="1">
            <a:spLocks noGrp="1"/>
          </p:cNvSpPr>
          <p:nvPr>
            <p:ph type="ctrTitle"/>
          </p:nvPr>
        </p:nvSpPr>
        <p:spPr>
          <a:xfrm>
            <a:off x="664700" y="711015"/>
            <a:ext cx="7735327" cy="1576276"/>
          </a:xfrm>
          <a:prstGeom prst="rect">
            <a:avLst/>
          </a:prstGeom>
        </p:spPr>
        <p:txBody>
          <a:bodyPr spcFirstLastPara="1" wrap="square" lIns="91425" tIns="91425" rIns="91425" bIns="91425" anchor="b" anchorCtr="0">
            <a:noAutofit/>
          </a:bodyPr>
          <a:lstStyle/>
          <a:p>
            <a:pPr marL="0" lvl="0" indent="0" algn="ctr" rtl="0">
              <a:lnSpc>
                <a:spcPct val="100000"/>
              </a:lnSpc>
              <a:spcBef>
                <a:spcPts val="2000"/>
              </a:spcBef>
              <a:spcAft>
                <a:spcPts val="0"/>
              </a:spcAft>
              <a:buNone/>
            </a:pPr>
            <a:r>
              <a:rPr lang="en-GB" sz="4400" b="0" dirty="0">
                <a:solidFill>
                  <a:schemeClr val="lt2"/>
                </a:solidFill>
                <a:latin typeface="Azeret Mono ExtraBold"/>
                <a:ea typeface="Azeret Mono ExtraBold"/>
                <a:cs typeface="Azeret Mono ExtraBold"/>
                <a:sym typeface="Azeret Mono ExtraBold"/>
              </a:rPr>
              <a:t>Crime Analysis in Victoria</a:t>
            </a:r>
          </a:p>
        </p:txBody>
      </p:sp>
      <p:grpSp>
        <p:nvGrpSpPr>
          <p:cNvPr id="1031" name="Google Shape;1031;p37"/>
          <p:cNvGrpSpPr/>
          <p:nvPr/>
        </p:nvGrpSpPr>
        <p:grpSpPr>
          <a:xfrm>
            <a:off x="206600" y="179025"/>
            <a:ext cx="8180950" cy="4864425"/>
            <a:chOff x="206600" y="179025"/>
            <a:chExt cx="8180950" cy="4864425"/>
          </a:xfrm>
        </p:grpSpPr>
        <p:cxnSp>
          <p:nvCxnSpPr>
            <p:cNvPr id="1032" name="Google Shape;1032;p37"/>
            <p:cNvCxnSpPr/>
            <p:nvPr/>
          </p:nvCxnSpPr>
          <p:spPr>
            <a:xfrm>
              <a:off x="3731975" y="179025"/>
              <a:ext cx="3966000" cy="35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3" name="Google Shape;1033;p37"/>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4" name="Google Shape;1034;p37"/>
            <p:cNvCxnSpPr/>
            <p:nvPr/>
          </p:nvCxnSpPr>
          <p:spPr>
            <a:xfrm>
              <a:off x="274100" y="1281425"/>
              <a:ext cx="781200" cy="36867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5" name="Google Shape;1035;p37"/>
            <p:cNvCxnSpPr/>
            <p:nvPr/>
          </p:nvCxnSpPr>
          <p:spPr>
            <a:xfrm rot="10800000" flipH="1">
              <a:off x="1103250" y="4365150"/>
              <a:ext cx="7284300" cy="678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6" name="Google Shape;1036;p37"/>
            <p:cNvCxnSpPr/>
            <p:nvPr/>
          </p:nvCxnSpPr>
          <p:spPr>
            <a:xfrm rot="10800000">
              <a:off x="7650475" y="540950"/>
              <a:ext cx="723900" cy="3787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037" name="Google Shape;1037;p37"/>
          <p:cNvGrpSpPr/>
          <p:nvPr/>
        </p:nvGrpSpPr>
        <p:grpSpPr>
          <a:xfrm>
            <a:off x="7535125" y="338113"/>
            <a:ext cx="255275" cy="412200"/>
            <a:chOff x="5682925" y="3195675"/>
            <a:chExt cx="255275" cy="412200"/>
          </a:xfrm>
        </p:grpSpPr>
        <p:sp>
          <p:nvSpPr>
            <p:cNvPr id="1038" name="Google Shape;1038;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7"/>
          <p:cNvGrpSpPr/>
          <p:nvPr/>
        </p:nvGrpSpPr>
        <p:grpSpPr>
          <a:xfrm>
            <a:off x="149775" y="882013"/>
            <a:ext cx="255275" cy="412200"/>
            <a:chOff x="5682925" y="3195675"/>
            <a:chExt cx="255275" cy="412200"/>
          </a:xfrm>
        </p:grpSpPr>
        <p:sp>
          <p:nvSpPr>
            <p:cNvPr id="1046" name="Google Shape;1046;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8220913" y="4022913"/>
            <a:ext cx="255275" cy="412200"/>
            <a:chOff x="5682925" y="3195675"/>
            <a:chExt cx="255275" cy="412200"/>
          </a:xfrm>
        </p:grpSpPr>
        <p:sp>
          <p:nvSpPr>
            <p:cNvPr id="1054" name="Google Shape;1054;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7"/>
          <p:cNvGrpSpPr/>
          <p:nvPr/>
        </p:nvGrpSpPr>
        <p:grpSpPr>
          <a:xfrm>
            <a:off x="3662550" y="-12"/>
            <a:ext cx="255288" cy="412200"/>
            <a:chOff x="5682925" y="3195675"/>
            <a:chExt cx="255288" cy="412200"/>
          </a:xfrm>
        </p:grpSpPr>
        <p:sp>
          <p:nvSpPr>
            <p:cNvPr id="1062" name="Google Shape;1062;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900325" y="4731288"/>
            <a:ext cx="255288" cy="412200"/>
            <a:chOff x="5682925" y="3195675"/>
            <a:chExt cx="255288" cy="412200"/>
          </a:xfrm>
        </p:grpSpPr>
        <p:sp>
          <p:nvSpPr>
            <p:cNvPr id="1070" name="Google Shape;1070;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D08C120-4086-0E0A-3F6A-9F68D357AEDC}"/>
              </a:ext>
            </a:extLst>
          </p:cNvPr>
          <p:cNvSpPr txBox="1"/>
          <p:nvPr/>
        </p:nvSpPr>
        <p:spPr>
          <a:xfrm>
            <a:off x="1191624" y="2735772"/>
            <a:ext cx="4572000" cy="369332"/>
          </a:xfrm>
          <a:prstGeom prst="rect">
            <a:avLst/>
          </a:prstGeom>
          <a:noFill/>
        </p:spPr>
        <p:txBody>
          <a:bodyPr wrap="square">
            <a:spAutoFit/>
          </a:bodyPr>
          <a:lstStyle/>
          <a:p>
            <a:r>
              <a:rPr lang="en-AU" sz="1800" b="1" dirty="0">
                <a:solidFill>
                  <a:schemeClr val="lt2"/>
                </a:solidFill>
                <a:latin typeface="Calibri" panose="020F0502020204030204" pitchFamily="34" charset="0"/>
                <a:cs typeface="Arial" panose="020B0604020202020204" pitchFamily="34" charset="0"/>
                <a:sym typeface="Azeret Mono"/>
              </a:rPr>
              <a:t>Team 1:</a:t>
            </a:r>
            <a:endParaRPr lang="en-GB" sz="1800" b="1" dirty="0">
              <a:solidFill>
                <a:schemeClr val="lt2"/>
              </a:solidFill>
              <a:latin typeface="Calibri" panose="020F0502020204030204" pitchFamily="34" charset="0"/>
              <a:cs typeface="Arial" panose="020B0604020202020204" pitchFamily="34" charset="0"/>
              <a:sym typeface="Azeret Mono"/>
            </a:endParaRPr>
          </a:p>
        </p:txBody>
      </p:sp>
      <p:pic>
        <p:nvPicPr>
          <p:cNvPr id="2" name="Picture 1" descr="A map of australia with a location&#10;&#10;Description automatically generated">
            <a:extLst>
              <a:ext uri="{FF2B5EF4-FFF2-40B4-BE49-F238E27FC236}">
                <a16:creationId xmlns:a16="http://schemas.microsoft.com/office/drawing/2014/main" id="{4B5A6D30-7546-8D89-D5EC-D35CFD7D0842}"/>
              </a:ext>
            </a:extLst>
          </p:cNvPr>
          <p:cNvPicPr>
            <a:picLocks noChangeAspect="1"/>
          </p:cNvPicPr>
          <p:nvPr/>
        </p:nvPicPr>
        <p:blipFill>
          <a:blip r:embed="rId3"/>
          <a:stretch>
            <a:fillRect/>
          </a:stretch>
        </p:blipFill>
        <p:spPr>
          <a:xfrm>
            <a:off x="3477624" y="2104809"/>
            <a:ext cx="4563127" cy="2359136"/>
          </a:xfrm>
          <a:prstGeom prst="rect">
            <a:avLst/>
          </a:prstGeom>
        </p:spPr>
      </p:pic>
      <p:sp>
        <p:nvSpPr>
          <p:cNvPr id="6" name="TextBox 5">
            <a:extLst>
              <a:ext uri="{FF2B5EF4-FFF2-40B4-BE49-F238E27FC236}">
                <a16:creationId xmlns:a16="http://schemas.microsoft.com/office/drawing/2014/main" id="{BEED746D-6FF4-B10A-5C10-7D3C47F73956}"/>
              </a:ext>
            </a:extLst>
          </p:cNvPr>
          <p:cNvSpPr txBox="1"/>
          <p:nvPr/>
        </p:nvSpPr>
        <p:spPr>
          <a:xfrm>
            <a:off x="876466" y="2968865"/>
            <a:ext cx="3903678" cy="1345048"/>
          </a:xfrm>
          <a:prstGeom prst="rect">
            <a:avLst/>
          </a:prstGeom>
          <a:noFill/>
        </p:spPr>
        <p:txBody>
          <a:bodyPr wrap="square" rtlCol="0">
            <a:spAutoFit/>
          </a:bodyPr>
          <a:lstStyle/>
          <a:p>
            <a:pPr marL="285750" lvl="0" indent="-285750" algn="l" rtl="0">
              <a:lnSpc>
                <a:spcPct val="150000"/>
              </a:lnSpc>
              <a:spcBef>
                <a:spcPts val="0"/>
              </a:spcBef>
              <a:spcAft>
                <a:spcPts val="0"/>
              </a:spcAft>
              <a:buFont typeface="Arial" panose="020B0604020202020204" pitchFamily="34" charset="0"/>
              <a:buChar char="•"/>
            </a:pPr>
            <a:r>
              <a:rPr lang="en-GB" dirty="0"/>
              <a:t>Muzaffar Amin</a:t>
            </a:r>
          </a:p>
          <a:p>
            <a:pPr marL="285750" lvl="0" indent="-285750" algn="l" rtl="0">
              <a:lnSpc>
                <a:spcPct val="150000"/>
              </a:lnSpc>
              <a:spcBef>
                <a:spcPts val="0"/>
              </a:spcBef>
              <a:spcAft>
                <a:spcPts val="0"/>
              </a:spcAft>
              <a:buFont typeface="Arial" panose="020B0604020202020204" pitchFamily="34" charset="0"/>
              <a:buChar char="•"/>
            </a:pPr>
            <a:r>
              <a:rPr lang="en-GB" dirty="0" err="1"/>
              <a:t>Mahsa</a:t>
            </a:r>
            <a:r>
              <a:rPr lang="en-GB" dirty="0"/>
              <a:t> </a:t>
            </a:r>
            <a:r>
              <a:rPr lang="en-GB" dirty="0" err="1"/>
              <a:t>Hesampour</a:t>
            </a:r>
            <a:endParaRPr lang="en-GB" dirty="0"/>
          </a:p>
          <a:p>
            <a:pPr marL="285750" lvl="0" indent="-285750" algn="l" rtl="0">
              <a:lnSpc>
                <a:spcPct val="150000"/>
              </a:lnSpc>
              <a:spcBef>
                <a:spcPts val="0"/>
              </a:spcBef>
              <a:spcAft>
                <a:spcPts val="0"/>
              </a:spcAft>
              <a:buFont typeface="Arial" panose="020B0604020202020204" pitchFamily="34" charset="0"/>
              <a:buChar char="•"/>
            </a:pPr>
            <a:r>
              <a:rPr lang="en-GB" dirty="0"/>
              <a:t>Vi Bui</a:t>
            </a:r>
          </a:p>
          <a:p>
            <a:pPr marL="285750" lvl="0" indent="-285750" algn="l" rtl="0">
              <a:lnSpc>
                <a:spcPct val="150000"/>
              </a:lnSpc>
              <a:spcBef>
                <a:spcPts val="0"/>
              </a:spcBef>
              <a:spcAft>
                <a:spcPts val="0"/>
              </a:spcAft>
              <a:buFont typeface="Arial" panose="020B0604020202020204" pitchFamily="34" charset="0"/>
              <a:buChar char="•"/>
            </a:pPr>
            <a:r>
              <a:rPr lang="en-GB" dirty="0"/>
              <a:t>Carla </a:t>
            </a:r>
            <a:r>
              <a:rPr lang="en-GB" dirty="0" err="1"/>
              <a:t>Llanto</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62"/>
          <p:cNvSpPr txBox="1">
            <a:spLocks noGrp="1"/>
          </p:cNvSpPr>
          <p:nvPr>
            <p:ph type="title"/>
          </p:nvPr>
        </p:nvSpPr>
        <p:spPr>
          <a:xfrm>
            <a:off x="985258" y="209125"/>
            <a:ext cx="7704000" cy="572700"/>
          </a:xfrm>
          <a:prstGeom prst="rect">
            <a:avLst/>
          </a:prstGeom>
        </p:spPr>
        <p:txBody>
          <a:bodyPr spcFirstLastPara="1" wrap="square" lIns="91425" tIns="91425" rIns="91425" bIns="91425" anchor="t" anchorCtr="0">
            <a:noAutofit/>
          </a:bodyPr>
          <a:lstStyle/>
          <a:p>
            <a:pPr marL="0" lvl="0" indent="0" algn="l"/>
            <a:r>
              <a:rPr lang="en" sz="2400" dirty="0">
                <a:latin typeface="Jost" panose="020B0604020202020204" charset="0"/>
                <a:ea typeface="Jost" panose="020B0604020202020204" charset="0"/>
              </a:rPr>
              <a:t>Top 10 LGA Area for crime rate 2023</a:t>
            </a:r>
            <a:endParaRPr sz="2400" dirty="0">
              <a:latin typeface="Jost" panose="020B0604020202020204" charset="0"/>
              <a:ea typeface="Jost" panose="020B0604020202020204" charset="0"/>
            </a:endParaRPr>
          </a:p>
        </p:txBody>
      </p:sp>
      <p:pic>
        <p:nvPicPr>
          <p:cNvPr id="3" name="Picture 2" descr="A graph with red and white bars&#10;&#10;Description automatically generated">
            <a:extLst>
              <a:ext uri="{FF2B5EF4-FFF2-40B4-BE49-F238E27FC236}">
                <a16:creationId xmlns:a16="http://schemas.microsoft.com/office/drawing/2014/main" id="{51AB84D3-875F-2A1E-A971-9FC94D58CD29}"/>
              </a:ext>
            </a:extLst>
          </p:cNvPr>
          <p:cNvPicPr>
            <a:picLocks noChangeAspect="1"/>
          </p:cNvPicPr>
          <p:nvPr/>
        </p:nvPicPr>
        <p:blipFill>
          <a:blip r:embed="rId3"/>
          <a:stretch>
            <a:fillRect/>
          </a:stretch>
        </p:blipFill>
        <p:spPr>
          <a:xfrm>
            <a:off x="302199" y="992268"/>
            <a:ext cx="4685572" cy="3744738"/>
          </a:xfrm>
          <a:prstGeom prst="rect">
            <a:avLst/>
          </a:prstGeom>
        </p:spPr>
      </p:pic>
      <p:sp>
        <p:nvSpPr>
          <p:cNvPr id="2" name="TextBox 1">
            <a:extLst>
              <a:ext uri="{FF2B5EF4-FFF2-40B4-BE49-F238E27FC236}">
                <a16:creationId xmlns:a16="http://schemas.microsoft.com/office/drawing/2014/main" id="{45CEE47D-572C-73A0-B4AB-E0A3088D9BE8}"/>
              </a:ext>
            </a:extLst>
          </p:cNvPr>
          <p:cNvSpPr txBox="1"/>
          <p:nvPr/>
        </p:nvSpPr>
        <p:spPr>
          <a:xfrm>
            <a:off x="4987771" y="992268"/>
            <a:ext cx="3701487" cy="4247317"/>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Melbourne with the highest crime rate of 15,451, followed by Latrobe 11,063 and Mildura 10,514.</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Mildura has the biggest LGA in terms of land area (followed by East Gippsland, which is ranked 14th). It is also on the border of two other states.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might indicate patterns in crime rates based on urban-rural disparities.</a:t>
            </a:r>
          </a:p>
          <a:p>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F</a:t>
            </a:r>
            <a:r>
              <a:rPr lang="en-AU" sz="1600" b="0" i="0" dirty="0">
                <a:solidFill>
                  <a:srgbClr val="1F2328"/>
                </a:solidFill>
                <a:effectLst/>
                <a:latin typeface="Calibri" panose="020F0502020204030204" pitchFamily="34" charset="0"/>
                <a:cs typeface="Calibri" panose="020F0502020204030204" pitchFamily="34" charset="0"/>
              </a:rPr>
              <a:t>actor to be considered would be the number of the people who are living in the specific LGAs.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7538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156230" y="21432"/>
            <a:ext cx="5464848" cy="1120655"/>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Crime Rates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over the period of 2014-2023</a:t>
            </a:r>
          </a:p>
        </p:txBody>
      </p:sp>
      <p:pic>
        <p:nvPicPr>
          <p:cNvPr id="3" name="Picture 2" descr="A graph of different colored lines&#10;&#10;Description automatically generated">
            <a:extLst>
              <a:ext uri="{FF2B5EF4-FFF2-40B4-BE49-F238E27FC236}">
                <a16:creationId xmlns:a16="http://schemas.microsoft.com/office/drawing/2014/main" id="{67BB0EF0-EB93-244F-68E2-AFED50466AE8}"/>
              </a:ext>
            </a:extLst>
          </p:cNvPr>
          <p:cNvPicPr>
            <a:picLocks noChangeAspect="1"/>
          </p:cNvPicPr>
          <p:nvPr/>
        </p:nvPicPr>
        <p:blipFill>
          <a:blip r:embed="rId3"/>
          <a:stretch>
            <a:fillRect/>
          </a:stretch>
        </p:blipFill>
        <p:spPr>
          <a:xfrm>
            <a:off x="354825" y="237623"/>
            <a:ext cx="3501190" cy="4668253"/>
          </a:xfrm>
          <a:prstGeom prst="rect">
            <a:avLst/>
          </a:prstGeom>
        </p:spPr>
      </p:pic>
      <p:sp>
        <p:nvSpPr>
          <p:cNvPr id="4" name="TextBox 3">
            <a:extLst>
              <a:ext uri="{FF2B5EF4-FFF2-40B4-BE49-F238E27FC236}">
                <a16:creationId xmlns:a16="http://schemas.microsoft.com/office/drawing/2014/main" id="{EE214E32-48D6-22A0-8F80-F537FE775A12}"/>
              </a:ext>
            </a:extLst>
          </p:cNvPr>
          <p:cNvSpPr txBox="1"/>
          <p:nvPr/>
        </p:nvSpPr>
        <p:spPr>
          <a:xfrm>
            <a:off x="3984960" y="1120655"/>
            <a:ext cx="5043333" cy="4278094"/>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2016, an increase to crime rates was observed in most of the top 10 LGAs, except for Horsham and Ararat.</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O</a:t>
            </a:r>
            <a:r>
              <a:rPr lang="en-AU" sz="1600" b="0" i="0" dirty="0">
                <a:solidFill>
                  <a:srgbClr val="1F2328"/>
                </a:solidFill>
                <a:effectLst/>
                <a:latin typeface="Calibri" panose="020F0502020204030204" pitchFamily="34" charset="0"/>
                <a:cs typeface="Calibri" panose="020F0502020204030204" pitchFamily="34" charset="0"/>
              </a:rPr>
              <a:t>verall crime rates of Melbourne decreased approximately by 16% over the years 2014 to 2023.</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65201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3</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0" lvl="0" indent="0" rtl="0">
              <a:lnSpc>
                <a:spcPct val="107000"/>
              </a:lnSpc>
              <a:spcAft>
                <a:spcPts val="800"/>
              </a:spcAft>
            </a:pPr>
            <a:r>
              <a:rPr lang="en-AU" sz="2000" b="1"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68844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174642" y="244500"/>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major divisions of crime</a:t>
            </a:r>
          </a:p>
        </p:txBody>
      </p:sp>
      <p:pic>
        <p:nvPicPr>
          <p:cNvPr id="3" name="Picture 2" descr="A pie chart with numbers and text&#10;&#10;Description automatically generated">
            <a:extLst>
              <a:ext uri="{FF2B5EF4-FFF2-40B4-BE49-F238E27FC236}">
                <a16:creationId xmlns:a16="http://schemas.microsoft.com/office/drawing/2014/main" id="{F81D8960-4C0D-847C-7D42-DED4432B9E4D}"/>
              </a:ext>
            </a:extLst>
          </p:cNvPr>
          <p:cNvPicPr>
            <a:picLocks noChangeAspect="1"/>
          </p:cNvPicPr>
          <p:nvPr/>
        </p:nvPicPr>
        <p:blipFill rotWithShape="1">
          <a:blip r:embed="rId3"/>
          <a:srcRect t="7703" b="17441"/>
          <a:stretch/>
        </p:blipFill>
        <p:spPr>
          <a:xfrm>
            <a:off x="243929" y="471489"/>
            <a:ext cx="4657165" cy="3486150"/>
          </a:xfrm>
          <a:prstGeom prst="rect">
            <a:avLst/>
          </a:prstGeom>
        </p:spPr>
      </p:pic>
      <p:sp>
        <p:nvSpPr>
          <p:cNvPr id="4" name="TextBox 3">
            <a:extLst>
              <a:ext uri="{FF2B5EF4-FFF2-40B4-BE49-F238E27FC236}">
                <a16:creationId xmlns:a16="http://schemas.microsoft.com/office/drawing/2014/main" id="{49A24B31-36A4-6020-3905-C45669DFAF6F}"/>
              </a:ext>
            </a:extLst>
          </p:cNvPr>
          <p:cNvSpPr txBox="1"/>
          <p:nvPr/>
        </p:nvSpPr>
        <p:spPr>
          <a:xfrm>
            <a:off x="5008543" y="1323832"/>
            <a:ext cx="3891528" cy="2554545"/>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proportion of the incidents recorded is 'property and deception offences’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Major division of offences are further sub-divided into various minor offences. With most of the common crimes fall under ‘Property and deception offences’.</a:t>
            </a:r>
            <a:endParaRPr lang="en-AU" sz="1200" dirty="0">
              <a:solidFill>
                <a:srgbClr val="1F2328"/>
              </a:solidFill>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4206902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805307" y="182336"/>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LGAs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by Offence Division</a:t>
            </a:r>
          </a:p>
        </p:txBody>
      </p:sp>
      <p:pic>
        <p:nvPicPr>
          <p:cNvPr id="3" name="Picture 2" descr="A graph with different colored bars&#10;&#10;Description automatically generated">
            <a:extLst>
              <a:ext uri="{FF2B5EF4-FFF2-40B4-BE49-F238E27FC236}">
                <a16:creationId xmlns:a16="http://schemas.microsoft.com/office/drawing/2014/main" id="{E0F15C69-F23F-314B-B9D9-497154EA8D1A}"/>
              </a:ext>
            </a:extLst>
          </p:cNvPr>
          <p:cNvPicPr>
            <a:picLocks noChangeAspect="1"/>
          </p:cNvPicPr>
          <p:nvPr/>
        </p:nvPicPr>
        <p:blipFill>
          <a:blip r:embed="rId3"/>
          <a:stretch>
            <a:fillRect/>
          </a:stretch>
        </p:blipFill>
        <p:spPr>
          <a:xfrm>
            <a:off x="345871" y="334304"/>
            <a:ext cx="3843911" cy="3843911"/>
          </a:xfrm>
          <a:prstGeom prst="rect">
            <a:avLst/>
          </a:prstGeom>
        </p:spPr>
      </p:pic>
      <p:sp>
        <p:nvSpPr>
          <p:cNvPr id="4" name="TextBox 3">
            <a:extLst>
              <a:ext uri="{FF2B5EF4-FFF2-40B4-BE49-F238E27FC236}">
                <a16:creationId xmlns:a16="http://schemas.microsoft.com/office/drawing/2014/main" id="{4F25D515-B974-58C9-DB40-0884E57AB5A6}"/>
              </a:ext>
            </a:extLst>
          </p:cNvPr>
          <p:cNvSpPr txBox="1"/>
          <p:nvPr/>
        </p:nvSpPr>
        <p:spPr>
          <a:xfrm>
            <a:off x="4462408" y="1443162"/>
            <a:ext cx="4421446" cy="1815882"/>
          </a:xfrm>
          <a:prstGeom prst="rect">
            <a:avLst/>
          </a:prstGeom>
          <a:noFill/>
        </p:spPr>
        <p:txBody>
          <a:bodyPr wrap="square" rtlCol="0">
            <a:spAutoFit/>
          </a:bodyPr>
          <a:lstStyle/>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'Property and deception offences' takes up more than 50% of most of the LGAs' total incidents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Holtham has highest percentage with 23.63%  for Crimes against the person, while Melbourne only has 15.80%</a:t>
            </a:r>
            <a:endParaRPr lang="en-US" sz="1600" dirty="0"/>
          </a:p>
        </p:txBody>
      </p:sp>
    </p:spTree>
    <p:extLst>
      <p:ext uri="{BB962C8B-B14F-4D97-AF65-F5344CB8AC3E}">
        <p14:creationId xmlns:p14="http://schemas.microsoft.com/office/powerpoint/2010/main" val="106236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7" name="Google Shape;1735;p64">
            <a:extLst>
              <a:ext uri="{FF2B5EF4-FFF2-40B4-BE49-F238E27FC236}">
                <a16:creationId xmlns:a16="http://schemas.microsoft.com/office/drawing/2014/main" id="{7B75F6FA-7CF1-E2CD-2140-3D56D0631E7B}"/>
              </a:ext>
            </a:extLst>
          </p:cNvPr>
          <p:cNvGrpSpPr/>
          <p:nvPr/>
        </p:nvGrpSpPr>
        <p:grpSpPr>
          <a:xfrm>
            <a:off x="6825755" y="2664870"/>
            <a:ext cx="2146703" cy="2117159"/>
            <a:chOff x="1156758" y="4051721"/>
            <a:chExt cx="431893" cy="425919"/>
          </a:xfrm>
        </p:grpSpPr>
        <p:sp>
          <p:nvSpPr>
            <p:cNvPr id="8" name="Google Shape;1736;p64">
              <a:extLst>
                <a:ext uri="{FF2B5EF4-FFF2-40B4-BE49-F238E27FC236}">
                  <a16:creationId xmlns:a16="http://schemas.microsoft.com/office/drawing/2014/main" id="{DC6AB857-9963-87EC-A0AA-85236BFCCF5E}"/>
                </a:ext>
              </a:extLst>
            </p:cNvPr>
            <p:cNvSpPr/>
            <p:nvPr/>
          </p:nvSpPr>
          <p:spPr>
            <a:xfrm>
              <a:off x="1183155" y="4246797"/>
              <a:ext cx="264107" cy="230843"/>
            </a:xfrm>
            <a:custGeom>
              <a:avLst/>
              <a:gdLst/>
              <a:ahLst/>
              <a:cxnLst/>
              <a:rect l="l" t="t" r="r" b="b"/>
              <a:pathLst>
                <a:path w="7384" h="6454" extrusionOk="0">
                  <a:moveTo>
                    <a:pt x="3359" y="0"/>
                  </a:moveTo>
                  <a:cubicBezTo>
                    <a:pt x="3144" y="0"/>
                    <a:pt x="2906" y="95"/>
                    <a:pt x="2740" y="262"/>
                  </a:cubicBezTo>
                  <a:lnTo>
                    <a:pt x="1525" y="1476"/>
                  </a:lnTo>
                  <a:lnTo>
                    <a:pt x="763" y="1191"/>
                  </a:lnTo>
                  <a:cubicBezTo>
                    <a:pt x="700" y="1166"/>
                    <a:pt x="636" y="1154"/>
                    <a:pt x="573" y="1154"/>
                  </a:cubicBezTo>
                  <a:cubicBezTo>
                    <a:pt x="397" y="1154"/>
                    <a:pt x="231" y="1247"/>
                    <a:pt x="144" y="1405"/>
                  </a:cubicBezTo>
                  <a:cubicBezTo>
                    <a:pt x="1" y="1619"/>
                    <a:pt x="25" y="1881"/>
                    <a:pt x="215" y="2048"/>
                  </a:cubicBezTo>
                  <a:lnTo>
                    <a:pt x="1025" y="2882"/>
                  </a:lnTo>
                  <a:cubicBezTo>
                    <a:pt x="1192" y="3048"/>
                    <a:pt x="1430" y="3144"/>
                    <a:pt x="1644" y="3144"/>
                  </a:cubicBezTo>
                  <a:cubicBezTo>
                    <a:pt x="1882" y="3144"/>
                    <a:pt x="2097" y="3048"/>
                    <a:pt x="2263" y="2882"/>
                  </a:cubicBezTo>
                  <a:lnTo>
                    <a:pt x="3621" y="1524"/>
                  </a:lnTo>
                  <a:lnTo>
                    <a:pt x="5050" y="1524"/>
                  </a:lnTo>
                  <a:cubicBezTo>
                    <a:pt x="5145" y="1524"/>
                    <a:pt x="5240" y="1596"/>
                    <a:pt x="5264" y="1691"/>
                  </a:cubicBezTo>
                  <a:cubicBezTo>
                    <a:pt x="5311" y="1786"/>
                    <a:pt x="5288" y="1881"/>
                    <a:pt x="5216" y="1953"/>
                  </a:cubicBezTo>
                  <a:lnTo>
                    <a:pt x="4407" y="2762"/>
                  </a:lnTo>
                  <a:cubicBezTo>
                    <a:pt x="4240" y="2929"/>
                    <a:pt x="4145" y="3144"/>
                    <a:pt x="4145" y="3382"/>
                  </a:cubicBezTo>
                  <a:lnTo>
                    <a:pt x="4121" y="5120"/>
                  </a:lnTo>
                  <a:lnTo>
                    <a:pt x="3406" y="5453"/>
                  </a:lnTo>
                  <a:cubicBezTo>
                    <a:pt x="3168" y="5549"/>
                    <a:pt x="3049" y="5787"/>
                    <a:pt x="3097" y="6049"/>
                  </a:cubicBezTo>
                  <a:cubicBezTo>
                    <a:pt x="3168" y="6287"/>
                    <a:pt x="3359" y="6454"/>
                    <a:pt x="3621" y="6454"/>
                  </a:cubicBezTo>
                  <a:lnTo>
                    <a:pt x="4788" y="6454"/>
                  </a:lnTo>
                  <a:cubicBezTo>
                    <a:pt x="5026" y="6454"/>
                    <a:pt x="5240" y="6358"/>
                    <a:pt x="5407" y="6192"/>
                  </a:cubicBezTo>
                  <a:cubicBezTo>
                    <a:pt x="5573" y="6025"/>
                    <a:pt x="5669" y="5811"/>
                    <a:pt x="5669" y="5573"/>
                  </a:cubicBezTo>
                  <a:lnTo>
                    <a:pt x="5669" y="3667"/>
                  </a:lnTo>
                  <a:lnTo>
                    <a:pt x="7312" y="2000"/>
                  </a:lnTo>
                  <a:cubicBezTo>
                    <a:pt x="7383" y="1953"/>
                    <a:pt x="7383" y="1834"/>
                    <a:pt x="7312" y="1762"/>
                  </a:cubicBezTo>
                  <a:cubicBezTo>
                    <a:pt x="7276" y="1738"/>
                    <a:pt x="7234" y="1727"/>
                    <a:pt x="7193" y="1727"/>
                  </a:cubicBezTo>
                  <a:cubicBezTo>
                    <a:pt x="7151" y="1727"/>
                    <a:pt x="7109" y="1738"/>
                    <a:pt x="7074" y="1762"/>
                  </a:cubicBezTo>
                  <a:lnTo>
                    <a:pt x="5359" y="3477"/>
                  </a:lnTo>
                  <a:cubicBezTo>
                    <a:pt x="5335" y="3501"/>
                    <a:pt x="5311" y="3548"/>
                    <a:pt x="5311" y="3596"/>
                  </a:cubicBezTo>
                  <a:lnTo>
                    <a:pt x="5311" y="5596"/>
                  </a:lnTo>
                  <a:cubicBezTo>
                    <a:pt x="5311" y="5715"/>
                    <a:pt x="5264" y="5858"/>
                    <a:pt x="5169" y="5954"/>
                  </a:cubicBezTo>
                  <a:cubicBezTo>
                    <a:pt x="5050" y="6049"/>
                    <a:pt x="4930" y="6096"/>
                    <a:pt x="4788" y="6096"/>
                  </a:cubicBezTo>
                  <a:lnTo>
                    <a:pt x="3621" y="6096"/>
                  </a:lnTo>
                  <a:cubicBezTo>
                    <a:pt x="3478" y="6096"/>
                    <a:pt x="3454" y="6001"/>
                    <a:pt x="3454" y="5977"/>
                  </a:cubicBezTo>
                  <a:cubicBezTo>
                    <a:pt x="3430" y="5930"/>
                    <a:pt x="3430" y="5835"/>
                    <a:pt x="3549" y="5763"/>
                  </a:cubicBezTo>
                  <a:lnTo>
                    <a:pt x="4383" y="5382"/>
                  </a:lnTo>
                  <a:cubicBezTo>
                    <a:pt x="4430" y="5358"/>
                    <a:pt x="4478" y="5311"/>
                    <a:pt x="4478" y="5239"/>
                  </a:cubicBezTo>
                  <a:lnTo>
                    <a:pt x="4502" y="3382"/>
                  </a:lnTo>
                  <a:cubicBezTo>
                    <a:pt x="4502" y="3239"/>
                    <a:pt x="4549" y="3120"/>
                    <a:pt x="4645" y="3024"/>
                  </a:cubicBezTo>
                  <a:lnTo>
                    <a:pt x="5454" y="2215"/>
                  </a:lnTo>
                  <a:cubicBezTo>
                    <a:pt x="5645" y="2048"/>
                    <a:pt x="5693" y="1786"/>
                    <a:pt x="5597" y="1548"/>
                  </a:cubicBezTo>
                  <a:cubicBezTo>
                    <a:pt x="5502" y="1334"/>
                    <a:pt x="5288" y="1191"/>
                    <a:pt x="5026" y="1191"/>
                  </a:cubicBezTo>
                  <a:lnTo>
                    <a:pt x="3549" y="1191"/>
                  </a:lnTo>
                  <a:cubicBezTo>
                    <a:pt x="3502" y="1191"/>
                    <a:pt x="3454" y="1191"/>
                    <a:pt x="3430" y="1238"/>
                  </a:cubicBezTo>
                  <a:lnTo>
                    <a:pt x="2025" y="2643"/>
                  </a:lnTo>
                  <a:cubicBezTo>
                    <a:pt x="1930" y="2739"/>
                    <a:pt x="1787" y="2786"/>
                    <a:pt x="1644" y="2786"/>
                  </a:cubicBezTo>
                  <a:cubicBezTo>
                    <a:pt x="1501" y="2786"/>
                    <a:pt x="1382" y="2739"/>
                    <a:pt x="1287" y="2643"/>
                  </a:cubicBezTo>
                  <a:lnTo>
                    <a:pt x="453" y="1810"/>
                  </a:lnTo>
                  <a:cubicBezTo>
                    <a:pt x="358" y="1715"/>
                    <a:pt x="406" y="1619"/>
                    <a:pt x="430" y="1596"/>
                  </a:cubicBezTo>
                  <a:cubicBezTo>
                    <a:pt x="448" y="1559"/>
                    <a:pt x="480" y="1508"/>
                    <a:pt x="559" y="1508"/>
                  </a:cubicBezTo>
                  <a:cubicBezTo>
                    <a:pt x="583" y="1508"/>
                    <a:pt x="611" y="1513"/>
                    <a:pt x="644" y="1524"/>
                  </a:cubicBezTo>
                  <a:lnTo>
                    <a:pt x="1501" y="1834"/>
                  </a:lnTo>
                  <a:cubicBezTo>
                    <a:pt x="1521" y="1844"/>
                    <a:pt x="1545" y="1849"/>
                    <a:pt x="1571" y="1849"/>
                  </a:cubicBezTo>
                  <a:cubicBezTo>
                    <a:pt x="1608" y="1849"/>
                    <a:pt x="1650" y="1838"/>
                    <a:pt x="1692" y="1810"/>
                  </a:cubicBezTo>
                  <a:lnTo>
                    <a:pt x="3001" y="500"/>
                  </a:lnTo>
                  <a:cubicBezTo>
                    <a:pt x="3097" y="405"/>
                    <a:pt x="3216" y="357"/>
                    <a:pt x="3359" y="357"/>
                  </a:cubicBezTo>
                  <a:lnTo>
                    <a:pt x="3525" y="357"/>
                  </a:lnTo>
                  <a:cubicBezTo>
                    <a:pt x="3621" y="357"/>
                    <a:pt x="3692" y="262"/>
                    <a:pt x="3692" y="167"/>
                  </a:cubicBezTo>
                  <a:cubicBezTo>
                    <a:pt x="3692" y="71"/>
                    <a:pt x="3621" y="0"/>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7;p64">
              <a:extLst>
                <a:ext uri="{FF2B5EF4-FFF2-40B4-BE49-F238E27FC236}">
                  <a16:creationId xmlns:a16="http://schemas.microsoft.com/office/drawing/2014/main" id="{1B8AC81D-26FC-3886-515B-9418C5056206}"/>
                </a:ext>
              </a:extLst>
            </p:cNvPr>
            <p:cNvSpPr/>
            <p:nvPr/>
          </p:nvSpPr>
          <p:spPr>
            <a:xfrm>
              <a:off x="1327977" y="4051721"/>
              <a:ext cx="260674" cy="331386"/>
            </a:xfrm>
            <a:custGeom>
              <a:avLst/>
              <a:gdLst/>
              <a:ahLst/>
              <a:cxnLst/>
              <a:rect l="l" t="t" r="r" b="b"/>
              <a:pathLst>
                <a:path w="7288" h="9265" extrusionOk="0">
                  <a:moveTo>
                    <a:pt x="2096" y="1"/>
                  </a:moveTo>
                  <a:cubicBezTo>
                    <a:pt x="1691" y="1"/>
                    <a:pt x="1358" y="358"/>
                    <a:pt x="1358" y="763"/>
                  </a:cubicBezTo>
                  <a:lnTo>
                    <a:pt x="1358" y="2811"/>
                  </a:lnTo>
                  <a:cubicBezTo>
                    <a:pt x="1358" y="3025"/>
                    <a:pt x="1429" y="3215"/>
                    <a:pt x="1572" y="3358"/>
                  </a:cubicBezTo>
                  <a:lnTo>
                    <a:pt x="2406" y="4168"/>
                  </a:lnTo>
                  <a:lnTo>
                    <a:pt x="1143" y="5454"/>
                  </a:lnTo>
                  <a:lnTo>
                    <a:pt x="167" y="5454"/>
                  </a:lnTo>
                  <a:cubicBezTo>
                    <a:pt x="72" y="5454"/>
                    <a:pt x="0" y="5525"/>
                    <a:pt x="0" y="5621"/>
                  </a:cubicBezTo>
                  <a:cubicBezTo>
                    <a:pt x="0" y="5716"/>
                    <a:pt x="72" y="5811"/>
                    <a:pt x="167" y="5811"/>
                  </a:cubicBezTo>
                  <a:lnTo>
                    <a:pt x="1191" y="5811"/>
                  </a:lnTo>
                  <a:cubicBezTo>
                    <a:pt x="1239" y="5811"/>
                    <a:pt x="1286" y="5787"/>
                    <a:pt x="1334" y="5764"/>
                  </a:cubicBezTo>
                  <a:lnTo>
                    <a:pt x="2763" y="4311"/>
                  </a:lnTo>
                  <a:cubicBezTo>
                    <a:pt x="2834" y="4239"/>
                    <a:pt x="2834" y="4120"/>
                    <a:pt x="2763" y="4049"/>
                  </a:cubicBezTo>
                  <a:lnTo>
                    <a:pt x="1810" y="3096"/>
                  </a:lnTo>
                  <a:cubicBezTo>
                    <a:pt x="1739" y="3025"/>
                    <a:pt x="1691" y="2930"/>
                    <a:pt x="1691" y="2811"/>
                  </a:cubicBezTo>
                  <a:lnTo>
                    <a:pt x="1691" y="763"/>
                  </a:lnTo>
                  <a:cubicBezTo>
                    <a:pt x="1691" y="524"/>
                    <a:pt x="1882" y="358"/>
                    <a:pt x="2096" y="358"/>
                  </a:cubicBezTo>
                  <a:cubicBezTo>
                    <a:pt x="2117" y="354"/>
                    <a:pt x="2137" y="352"/>
                    <a:pt x="2157" y="352"/>
                  </a:cubicBezTo>
                  <a:cubicBezTo>
                    <a:pt x="2248" y="352"/>
                    <a:pt x="2323" y="394"/>
                    <a:pt x="2382" y="453"/>
                  </a:cubicBezTo>
                  <a:cubicBezTo>
                    <a:pt x="2453" y="548"/>
                    <a:pt x="2525" y="644"/>
                    <a:pt x="2525" y="763"/>
                  </a:cubicBezTo>
                  <a:lnTo>
                    <a:pt x="2525" y="2572"/>
                  </a:lnTo>
                  <a:cubicBezTo>
                    <a:pt x="2525" y="2620"/>
                    <a:pt x="2525" y="2668"/>
                    <a:pt x="2572" y="2692"/>
                  </a:cubicBezTo>
                  <a:lnTo>
                    <a:pt x="3882" y="4001"/>
                  </a:lnTo>
                  <a:cubicBezTo>
                    <a:pt x="3912" y="4047"/>
                    <a:pt x="3962" y="4063"/>
                    <a:pt x="4006" y="4063"/>
                  </a:cubicBezTo>
                  <a:cubicBezTo>
                    <a:pt x="4031" y="4063"/>
                    <a:pt x="4055" y="4058"/>
                    <a:pt x="4073" y="4049"/>
                  </a:cubicBezTo>
                  <a:cubicBezTo>
                    <a:pt x="4144" y="4025"/>
                    <a:pt x="4192" y="3954"/>
                    <a:pt x="4192" y="3882"/>
                  </a:cubicBezTo>
                  <a:lnTo>
                    <a:pt x="4144" y="3168"/>
                  </a:lnTo>
                  <a:cubicBezTo>
                    <a:pt x="4144" y="2930"/>
                    <a:pt x="4287" y="2692"/>
                    <a:pt x="4525" y="2596"/>
                  </a:cubicBezTo>
                  <a:cubicBezTo>
                    <a:pt x="4858" y="2453"/>
                    <a:pt x="5359" y="2263"/>
                    <a:pt x="5882" y="2263"/>
                  </a:cubicBezTo>
                  <a:cubicBezTo>
                    <a:pt x="6430" y="2263"/>
                    <a:pt x="6907" y="2739"/>
                    <a:pt x="6930" y="3311"/>
                  </a:cubicBezTo>
                  <a:cubicBezTo>
                    <a:pt x="6930" y="3620"/>
                    <a:pt x="6811" y="3882"/>
                    <a:pt x="6621" y="4097"/>
                  </a:cubicBezTo>
                  <a:cubicBezTo>
                    <a:pt x="6430" y="4287"/>
                    <a:pt x="6168" y="4382"/>
                    <a:pt x="5906" y="4382"/>
                  </a:cubicBezTo>
                  <a:lnTo>
                    <a:pt x="5573" y="4382"/>
                  </a:lnTo>
                  <a:cubicBezTo>
                    <a:pt x="5466" y="4366"/>
                    <a:pt x="5362" y="4352"/>
                    <a:pt x="5261" y="4352"/>
                  </a:cubicBezTo>
                  <a:cubicBezTo>
                    <a:pt x="5069" y="4352"/>
                    <a:pt x="4887" y="4401"/>
                    <a:pt x="4716" y="4573"/>
                  </a:cubicBezTo>
                  <a:cubicBezTo>
                    <a:pt x="4644" y="4644"/>
                    <a:pt x="4644" y="4763"/>
                    <a:pt x="4716" y="4835"/>
                  </a:cubicBezTo>
                  <a:lnTo>
                    <a:pt x="6097" y="6216"/>
                  </a:lnTo>
                  <a:cubicBezTo>
                    <a:pt x="6168" y="6288"/>
                    <a:pt x="6216" y="6383"/>
                    <a:pt x="6216" y="6502"/>
                  </a:cubicBezTo>
                  <a:lnTo>
                    <a:pt x="6216" y="8502"/>
                  </a:lnTo>
                  <a:cubicBezTo>
                    <a:pt x="6216" y="8740"/>
                    <a:pt x="6025" y="8907"/>
                    <a:pt x="5811" y="8907"/>
                  </a:cubicBezTo>
                  <a:cubicBezTo>
                    <a:pt x="5692" y="8907"/>
                    <a:pt x="5597" y="8883"/>
                    <a:pt x="5525" y="8788"/>
                  </a:cubicBezTo>
                  <a:cubicBezTo>
                    <a:pt x="5430" y="8717"/>
                    <a:pt x="5406" y="8621"/>
                    <a:pt x="5406" y="8502"/>
                  </a:cubicBezTo>
                  <a:lnTo>
                    <a:pt x="5406" y="6740"/>
                  </a:lnTo>
                  <a:cubicBezTo>
                    <a:pt x="5406" y="6692"/>
                    <a:pt x="5382" y="6645"/>
                    <a:pt x="5359" y="6621"/>
                  </a:cubicBezTo>
                  <a:lnTo>
                    <a:pt x="4597" y="5883"/>
                  </a:lnTo>
                  <a:cubicBezTo>
                    <a:pt x="4573" y="5835"/>
                    <a:pt x="4525" y="5811"/>
                    <a:pt x="4477" y="5811"/>
                  </a:cubicBezTo>
                  <a:cubicBezTo>
                    <a:pt x="4430" y="5811"/>
                    <a:pt x="4382" y="5835"/>
                    <a:pt x="4358" y="5883"/>
                  </a:cubicBezTo>
                  <a:lnTo>
                    <a:pt x="3477" y="6740"/>
                  </a:lnTo>
                  <a:cubicBezTo>
                    <a:pt x="3406" y="6811"/>
                    <a:pt x="3406" y="6930"/>
                    <a:pt x="3477" y="6978"/>
                  </a:cubicBezTo>
                  <a:cubicBezTo>
                    <a:pt x="3513" y="7014"/>
                    <a:pt x="3561" y="7032"/>
                    <a:pt x="3608" y="7032"/>
                  </a:cubicBezTo>
                  <a:cubicBezTo>
                    <a:pt x="3656" y="7032"/>
                    <a:pt x="3703" y="7014"/>
                    <a:pt x="3739" y="6978"/>
                  </a:cubicBezTo>
                  <a:lnTo>
                    <a:pt x="4477" y="6240"/>
                  </a:lnTo>
                  <a:lnTo>
                    <a:pt x="5049" y="6811"/>
                  </a:lnTo>
                  <a:lnTo>
                    <a:pt x="5049" y="8502"/>
                  </a:lnTo>
                  <a:cubicBezTo>
                    <a:pt x="5049" y="8717"/>
                    <a:pt x="5144" y="8907"/>
                    <a:pt x="5287" y="9050"/>
                  </a:cubicBezTo>
                  <a:cubicBezTo>
                    <a:pt x="5430" y="9193"/>
                    <a:pt x="5621" y="9264"/>
                    <a:pt x="5811" y="9264"/>
                  </a:cubicBezTo>
                  <a:cubicBezTo>
                    <a:pt x="6216" y="9264"/>
                    <a:pt x="6573" y="8931"/>
                    <a:pt x="6573" y="8502"/>
                  </a:cubicBezTo>
                  <a:lnTo>
                    <a:pt x="6573" y="6502"/>
                  </a:lnTo>
                  <a:cubicBezTo>
                    <a:pt x="6573" y="6311"/>
                    <a:pt x="6478" y="6121"/>
                    <a:pt x="6335" y="5978"/>
                  </a:cubicBezTo>
                  <a:lnTo>
                    <a:pt x="5120" y="4740"/>
                  </a:lnTo>
                  <a:cubicBezTo>
                    <a:pt x="5168" y="4728"/>
                    <a:pt x="5228" y="4722"/>
                    <a:pt x="5299" y="4722"/>
                  </a:cubicBezTo>
                  <a:cubicBezTo>
                    <a:pt x="5370" y="4722"/>
                    <a:pt x="5454" y="4728"/>
                    <a:pt x="5549" y="4740"/>
                  </a:cubicBezTo>
                  <a:cubicBezTo>
                    <a:pt x="5668" y="4740"/>
                    <a:pt x="5787" y="4763"/>
                    <a:pt x="5906" y="4763"/>
                  </a:cubicBezTo>
                  <a:cubicBezTo>
                    <a:pt x="6287" y="4763"/>
                    <a:pt x="6621" y="4621"/>
                    <a:pt x="6883" y="4359"/>
                  </a:cubicBezTo>
                  <a:cubicBezTo>
                    <a:pt x="7145" y="4073"/>
                    <a:pt x="7288" y="3716"/>
                    <a:pt x="7288" y="3311"/>
                  </a:cubicBezTo>
                  <a:cubicBezTo>
                    <a:pt x="7288" y="2954"/>
                    <a:pt x="7121" y="2596"/>
                    <a:pt x="6859" y="2334"/>
                  </a:cubicBezTo>
                  <a:cubicBezTo>
                    <a:pt x="6597" y="2072"/>
                    <a:pt x="6264" y="1929"/>
                    <a:pt x="5882" y="1929"/>
                  </a:cubicBezTo>
                  <a:cubicBezTo>
                    <a:pt x="5311" y="1929"/>
                    <a:pt x="4739" y="2120"/>
                    <a:pt x="4382" y="2287"/>
                  </a:cubicBezTo>
                  <a:cubicBezTo>
                    <a:pt x="4025" y="2453"/>
                    <a:pt x="3811" y="2811"/>
                    <a:pt x="3811" y="3192"/>
                  </a:cubicBezTo>
                  <a:lnTo>
                    <a:pt x="3834" y="3454"/>
                  </a:lnTo>
                  <a:lnTo>
                    <a:pt x="2882" y="2501"/>
                  </a:lnTo>
                  <a:lnTo>
                    <a:pt x="2882" y="763"/>
                  </a:lnTo>
                  <a:cubicBezTo>
                    <a:pt x="2882" y="572"/>
                    <a:pt x="2787" y="358"/>
                    <a:pt x="2644" y="215"/>
                  </a:cubicBezTo>
                  <a:cubicBezTo>
                    <a:pt x="2501" y="72"/>
                    <a:pt x="231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8;p64">
              <a:extLst>
                <a:ext uri="{FF2B5EF4-FFF2-40B4-BE49-F238E27FC236}">
                  <a16:creationId xmlns:a16="http://schemas.microsoft.com/office/drawing/2014/main" id="{3DEDA214-292E-1DBE-156A-4B7C5B216D2D}"/>
                </a:ext>
              </a:extLst>
            </p:cNvPr>
            <p:cNvSpPr/>
            <p:nvPr/>
          </p:nvSpPr>
          <p:spPr>
            <a:xfrm>
              <a:off x="1254725" y="4061092"/>
              <a:ext cx="86057" cy="86915"/>
            </a:xfrm>
            <a:custGeom>
              <a:avLst/>
              <a:gdLst/>
              <a:ahLst/>
              <a:cxnLst/>
              <a:rect l="l" t="t" r="r" b="b"/>
              <a:pathLst>
                <a:path w="2406" h="2430" extrusionOk="0">
                  <a:moveTo>
                    <a:pt x="1334" y="334"/>
                  </a:moveTo>
                  <a:lnTo>
                    <a:pt x="1572" y="596"/>
                  </a:lnTo>
                  <a:lnTo>
                    <a:pt x="596" y="1572"/>
                  </a:lnTo>
                  <a:lnTo>
                    <a:pt x="334" y="1334"/>
                  </a:lnTo>
                  <a:lnTo>
                    <a:pt x="1334" y="334"/>
                  </a:lnTo>
                  <a:close/>
                  <a:moveTo>
                    <a:pt x="1810" y="834"/>
                  </a:moveTo>
                  <a:lnTo>
                    <a:pt x="2072" y="1096"/>
                  </a:lnTo>
                  <a:lnTo>
                    <a:pt x="1072" y="2072"/>
                  </a:lnTo>
                  <a:lnTo>
                    <a:pt x="834" y="1834"/>
                  </a:lnTo>
                  <a:lnTo>
                    <a:pt x="1810" y="834"/>
                  </a:lnTo>
                  <a:close/>
                  <a:moveTo>
                    <a:pt x="1334" y="0"/>
                  </a:moveTo>
                  <a:cubicBezTo>
                    <a:pt x="1239" y="0"/>
                    <a:pt x="1143" y="24"/>
                    <a:pt x="1072" y="96"/>
                  </a:cubicBezTo>
                  <a:lnTo>
                    <a:pt x="96" y="1072"/>
                  </a:lnTo>
                  <a:cubicBezTo>
                    <a:pt x="24" y="1144"/>
                    <a:pt x="0" y="1239"/>
                    <a:pt x="0" y="1334"/>
                  </a:cubicBezTo>
                  <a:cubicBezTo>
                    <a:pt x="0" y="1429"/>
                    <a:pt x="24" y="1501"/>
                    <a:pt x="96" y="1572"/>
                  </a:cubicBezTo>
                  <a:lnTo>
                    <a:pt x="834" y="2310"/>
                  </a:lnTo>
                  <a:cubicBezTo>
                    <a:pt x="905" y="2382"/>
                    <a:pt x="1000" y="2430"/>
                    <a:pt x="1072" y="2430"/>
                  </a:cubicBezTo>
                  <a:cubicBezTo>
                    <a:pt x="1167" y="2430"/>
                    <a:pt x="1262" y="2382"/>
                    <a:pt x="1334" y="2310"/>
                  </a:cubicBezTo>
                  <a:lnTo>
                    <a:pt x="2310" y="1334"/>
                  </a:lnTo>
                  <a:cubicBezTo>
                    <a:pt x="2382" y="1263"/>
                    <a:pt x="2406" y="1167"/>
                    <a:pt x="2406" y="1096"/>
                  </a:cubicBezTo>
                  <a:cubicBezTo>
                    <a:pt x="2406" y="1001"/>
                    <a:pt x="2382" y="905"/>
                    <a:pt x="2310" y="834"/>
                  </a:cubicBezTo>
                  <a:lnTo>
                    <a:pt x="1572" y="96"/>
                  </a:lnTo>
                  <a:cubicBezTo>
                    <a:pt x="1501" y="24"/>
                    <a:pt x="1405"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9;p64">
              <a:extLst>
                <a:ext uri="{FF2B5EF4-FFF2-40B4-BE49-F238E27FC236}">
                  <a16:creationId xmlns:a16="http://schemas.microsoft.com/office/drawing/2014/main" id="{F9484C5F-147D-6F26-6EAC-96472FC67085}"/>
                </a:ext>
              </a:extLst>
            </p:cNvPr>
            <p:cNvSpPr/>
            <p:nvPr/>
          </p:nvSpPr>
          <p:spPr>
            <a:xfrm>
              <a:off x="1413140" y="4390725"/>
              <a:ext cx="86092" cy="86915"/>
            </a:xfrm>
            <a:custGeom>
              <a:avLst/>
              <a:gdLst/>
              <a:ahLst/>
              <a:cxnLst/>
              <a:rect l="l" t="t" r="r" b="b"/>
              <a:pathLst>
                <a:path w="2407" h="2430" extrusionOk="0">
                  <a:moveTo>
                    <a:pt x="1334" y="358"/>
                  </a:moveTo>
                  <a:lnTo>
                    <a:pt x="1573" y="596"/>
                  </a:lnTo>
                  <a:lnTo>
                    <a:pt x="596" y="1596"/>
                  </a:lnTo>
                  <a:lnTo>
                    <a:pt x="334" y="1334"/>
                  </a:lnTo>
                  <a:lnTo>
                    <a:pt x="1334" y="358"/>
                  </a:lnTo>
                  <a:close/>
                  <a:moveTo>
                    <a:pt x="1811" y="858"/>
                  </a:moveTo>
                  <a:lnTo>
                    <a:pt x="2073" y="1096"/>
                  </a:lnTo>
                  <a:lnTo>
                    <a:pt x="1072" y="2096"/>
                  </a:lnTo>
                  <a:lnTo>
                    <a:pt x="834" y="1834"/>
                  </a:lnTo>
                  <a:lnTo>
                    <a:pt x="1811" y="858"/>
                  </a:lnTo>
                  <a:close/>
                  <a:moveTo>
                    <a:pt x="1334" y="1"/>
                  </a:moveTo>
                  <a:cubicBezTo>
                    <a:pt x="1239" y="1"/>
                    <a:pt x="1144" y="48"/>
                    <a:pt x="1072" y="120"/>
                  </a:cubicBezTo>
                  <a:lnTo>
                    <a:pt x="96" y="1096"/>
                  </a:lnTo>
                  <a:cubicBezTo>
                    <a:pt x="25" y="1168"/>
                    <a:pt x="1" y="1263"/>
                    <a:pt x="1" y="1334"/>
                  </a:cubicBezTo>
                  <a:cubicBezTo>
                    <a:pt x="1" y="1429"/>
                    <a:pt x="25" y="1525"/>
                    <a:pt x="96" y="1596"/>
                  </a:cubicBezTo>
                  <a:lnTo>
                    <a:pt x="834" y="2334"/>
                  </a:lnTo>
                  <a:cubicBezTo>
                    <a:pt x="906" y="2406"/>
                    <a:pt x="1001" y="2430"/>
                    <a:pt x="1072" y="2430"/>
                  </a:cubicBezTo>
                  <a:cubicBezTo>
                    <a:pt x="1168" y="2430"/>
                    <a:pt x="1263" y="2406"/>
                    <a:pt x="1334" y="2334"/>
                  </a:cubicBezTo>
                  <a:lnTo>
                    <a:pt x="2311" y="1358"/>
                  </a:lnTo>
                  <a:cubicBezTo>
                    <a:pt x="2382" y="1287"/>
                    <a:pt x="2406" y="1191"/>
                    <a:pt x="2406" y="1096"/>
                  </a:cubicBezTo>
                  <a:cubicBezTo>
                    <a:pt x="2406" y="1001"/>
                    <a:pt x="2382" y="929"/>
                    <a:pt x="2311" y="858"/>
                  </a:cubicBezTo>
                  <a:lnTo>
                    <a:pt x="1573" y="120"/>
                  </a:lnTo>
                  <a:cubicBezTo>
                    <a:pt x="1501" y="48"/>
                    <a:pt x="143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0;p64">
              <a:extLst>
                <a:ext uri="{FF2B5EF4-FFF2-40B4-BE49-F238E27FC236}">
                  <a16:creationId xmlns:a16="http://schemas.microsoft.com/office/drawing/2014/main" id="{E304E011-4162-06BC-10E3-D2C84060F227}"/>
                </a:ext>
              </a:extLst>
            </p:cNvPr>
            <p:cNvSpPr/>
            <p:nvPr/>
          </p:nvSpPr>
          <p:spPr>
            <a:xfrm>
              <a:off x="1534105" y="4422880"/>
              <a:ext cx="25574" cy="24966"/>
            </a:xfrm>
            <a:custGeom>
              <a:avLst/>
              <a:gdLst/>
              <a:ahLst/>
              <a:cxnLst/>
              <a:rect l="l" t="t" r="r" b="b"/>
              <a:pathLst>
                <a:path w="715" h="698" extrusionOk="0">
                  <a:moveTo>
                    <a:pt x="533" y="1"/>
                  </a:moveTo>
                  <a:cubicBezTo>
                    <a:pt x="489" y="1"/>
                    <a:pt x="441" y="18"/>
                    <a:pt x="405" y="54"/>
                  </a:cubicBezTo>
                  <a:lnTo>
                    <a:pt x="72" y="388"/>
                  </a:lnTo>
                  <a:cubicBezTo>
                    <a:pt x="0" y="459"/>
                    <a:pt x="0" y="578"/>
                    <a:pt x="72" y="650"/>
                  </a:cubicBezTo>
                  <a:cubicBezTo>
                    <a:pt x="96" y="673"/>
                    <a:pt x="143" y="697"/>
                    <a:pt x="191" y="697"/>
                  </a:cubicBezTo>
                  <a:cubicBezTo>
                    <a:pt x="239" y="697"/>
                    <a:pt x="286" y="673"/>
                    <a:pt x="310" y="650"/>
                  </a:cubicBezTo>
                  <a:lnTo>
                    <a:pt x="643" y="292"/>
                  </a:lnTo>
                  <a:cubicBezTo>
                    <a:pt x="715" y="221"/>
                    <a:pt x="715" y="126"/>
                    <a:pt x="643" y="54"/>
                  </a:cubicBezTo>
                  <a:cubicBezTo>
                    <a:pt x="620" y="18"/>
                    <a:pt x="578"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1;p64">
              <a:extLst>
                <a:ext uri="{FF2B5EF4-FFF2-40B4-BE49-F238E27FC236}">
                  <a16:creationId xmlns:a16="http://schemas.microsoft.com/office/drawing/2014/main" id="{15C21D70-E355-AD1E-1D47-35846ACB9110}"/>
                </a:ext>
              </a:extLst>
            </p:cNvPr>
            <p:cNvSpPr/>
            <p:nvPr/>
          </p:nvSpPr>
          <p:spPr>
            <a:xfrm>
              <a:off x="1465968" y="4081944"/>
              <a:ext cx="25574" cy="24322"/>
            </a:xfrm>
            <a:custGeom>
              <a:avLst/>
              <a:gdLst/>
              <a:ahLst/>
              <a:cxnLst/>
              <a:rect l="l" t="t" r="r" b="b"/>
              <a:pathLst>
                <a:path w="715" h="680" extrusionOk="0">
                  <a:moveTo>
                    <a:pt x="191" y="1"/>
                  </a:moveTo>
                  <a:cubicBezTo>
                    <a:pt x="149" y="1"/>
                    <a:pt x="107" y="13"/>
                    <a:pt x="72" y="37"/>
                  </a:cubicBezTo>
                  <a:cubicBezTo>
                    <a:pt x="0" y="108"/>
                    <a:pt x="0" y="227"/>
                    <a:pt x="72" y="299"/>
                  </a:cubicBezTo>
                  <a:lnTo>
                    <a:pt x="405" y="632"/>
                  </a:lnTo>
                  <a:cubicBezTo>
                    <a:pt x="453" y="656"/>
                    <a:pt x="477" y="680"/>
                    <a:pt x="524" y="680"/>
                  </a:cubicBezTo>
                  <a:cubicBezTo>
                    <a:pt x="572" y="680"/>
                    <a:pt x="619" y="656"/>
                    <a:pt x="643" y="632"/>
                  </a:cubicBezTo>
                  <a:cubicBezTo>
                    <a:pt x="715" y="561"/>
                    <a:pt x="715" y="465"/>
                    <a:pt x="643" y="394"/>
                  </a:cubicBezTo>
                  <a:lnTo>
                    <a:pt x="310" y="37"/>
                  </a:lnTo>
                  <a:cubicBezTo>
                    <a:pt x="274" y="13"/>
                    <a:pt x="23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2;p64">
              <a:extLst>
                <a:ext uri="{FF2B5EF4-FFF2-40B4-BE49-F238E27FC236}">
                  <a16:creationId xmlns:a16="http://schemas.microsoft.com/office/drawing/2014/main" id="{4EEEA279-5490-99CF-8F06-879653AD5DDC}"/>
                </a:ext>
              </a:extLst>
            </p:cNvPr>
            <p:cNvSpPr/>
            <p:nvPr/>
          </p:nvSpPr>
          <p:spPr>
            <a:xfrm>
              <a:off x="1156758" y="4175727"/>
              <a:ext cx="86915" cy="88131"/>
            </a:xfrm>
            <a:custGeom>
              <a:avLst/>
              <a:gdLst/>
              <a:ahLst/>
              <a:cxnLst/>
              <a:rect l="l" t="t" r="r" b="b"/>
              <a:pathLst>
                <a:path w="2430" h="2464" extrusionOk="0">
                  <a:moveTo>
                    <a:pt x="1096" y="415"/>
                  </a:moveTo>
                  <a:lnTo>
                    <a:pt x="1120" y="725"/>
                  </a:lnTo>
                  <a:cubicBezTo>
                    <a:pt x="1120" y="772"/>
                    <a:pt x="1144" y="820"/>
                    <a:pt x="1191" y="868"/>
                  </a:cubicBezTo>
                  <a:lnTo>
                    <a:pt x="1596" y="1130"/>
                  </a:lnTo>
                  <a:lnTo>
                    <a:pt x="1620" y="1606"/>
                  </a:lnTo>
                  <a:cubicBezTo>
                    <a:pt x="1620" y="1677"/>
                    <a:pt x="1668" y="1725"/>
                    <a:pt x="1715" y="1749"/>
                  </a:cubicBezTo>
                  <a:lnTo>
                    <a:pt x="1977" y="1916"/>
                  </a:lnTo>
                  <a:cubicBezTo>
                    <a:pt x="1930" y="1963"/>
                    <a:pt x="1882" y="1987"/>
                    <a:pt x="1834" y="2011"/>
                  </a:cubicBezTo>
                  <a:cubicBezTo>
                    <a:pt x="1702" y="2088"/>
                    <a:pt x="1555" y="2126"/>
                    <a:pt x="1409" y="2126"/>
                  </a:cubicBezTo>
                  <a:cubicBezTo>
                    <a:pt x="1105" y="2126"/>
                    <a:pt x="804" y="1966"/>
                    <a:pt x="644" y="1677"/>
                  </a:cubicBezTo>
                  <a:cubicBezTo>
                    <a:pt x="382" y="1249"/>
                    <a:pt x="525" y="725"/>
                    <a:pt x="953" y="487"/>
                  </a:cubicBezTo>
                  <a:cubicBezTo>
                    <a:pt x="1001" y="439"/>
                    <a:pt x="1048" y="415"/>
                    <a:pt x="1096" y="415"/>
                  </a:cubicBezTo>
                  <a:close/>
                  <a:moveTo>
                    <a:pt x="1296" y="1"/>
                  </a:moveTo>
                  <a:cubicBezTo>
                    <a:pt x="1279" y="1"/>
                    <a:pt x="1260" y="3"/>
                    <a:pt x="1239" y="10"/>
                  </a:cubicBezTo>
                  <a:cubicBezTo>
                    <a:pt x="1096" y="34"/>
                    <a:pt x="929" y="82"/>
                    <a:pt x="786" y="177"/>
                  </a:cubicBezTo>
                  <a:cubicBezTo>
                    <a:pt x="191" y="511"/>
                    <a:pt x="1" y="1273"/>
                    <a:pt x="334" y="1868"/>
                  </a:cubicBezTo>
                  <a:cubicBezTo>
                    <a:pt x="572" y="2249"/>
                    <a:pt x="977" y="2463"/>
                    <a:pt x="1406" y="2463"/>
                  </a:cubicBezTo>
                  <a:cubicBezTo>
                    <a:pt x="1620" y="2463"/>
                    <a:pt x="1810" y="2416"/>
                    <a:pt x="2025" y="2320"/>
                  </a:cubicBezTo>
                  <a:cubicBezTo>
                    <a:pt x="2168" y="2225"/>
                    <a:pt x="2287" y="2130"/>
                    <a:pt x="2382" y="1987"/>
                  </a:cubicBezTo>
                  <a:cubicBezTo>
                    <a:pt x="2430" y="1963"/>
                    <a:pt x="2430" y="1916"/>
                    <a:pt x="2430" y="1868"/>
                  </a:cubicBezTo>
                  <a:cubicBezTo>
                    <a:pt x="2430" y="1796"/>
                    <a:pt x="2382" y="1773"/>
                    <a:pt x="2358" y="1725"/>
                  </a:cubicBezTo>
                  <a:lnTo>
                    <a:pt x="1977" y="1511"/>
                  </a:lnTo>
                  <a:lnTo>
                    <a:pt x="1953" y="1011"/>
                  </a:lnTo>
                  <a:cubicBezTo>
                    <a:pt x="1930" y="963"/>
                    <a:pt x="1906" y="915"/>
                    <a:pt x="1858" y="892"/>
                  </a:cubicBezTo>
                  <a:lnTo>
                    <a:pt x="1453" y="630"/>
                  </a:lnTo>
                  <a:lnTo>
                    <a:pt x="1453" y="177"/>
                  </a:lnTo>
                  <a:cubicBezTo>
                    <a:pt x="1453" y="129"/>
                    <a:pt x="1429" y="82"/>
                    <a:pt x="1382" y="34"/>
                  </a:cubicBezTo>
                  <a:cubicBezTo>
                    <a:pt x="1365" y="17"/>
                    <a:pt x="1336"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3;p64">
              <a:extLst>
                <a:ext uri="{FF2B5EF4-FFF2-40B4-BE49-F238E27FC236}">
                  <a16:creationId xmlns:a16="http://schemas.microsoft.com/office/drawing/2014/main" id="{578C6C98-3D8B-766A-9D6C-C806FEB51BF9}"/>
                </a:ext>
              </a:extLst>
            </p:cNvPr>
            <p:cNvSpPr/>
            <p:nvPr/>
          </p:nvSpPr>
          <p:spPr>
            <a:xfrm>
              <a:off x="1240239" y="4151047"/>
              <a:ext cx="92888" cy="82981"/>
            </a:xfrm>
            <a:custGeom>
              <a:avLst/>
              <a:gdLst/>
              <a:ahLst/>
              <a:cxnLst/>
              <a:rect l="l" t="t" r="r" b="b"/>
              <a:pathLst>
                <a:path w="2597" h="2320" extrusionOk="0">
                  <a:moveTo>
                    <a:pt x="444" y="1"/>
                  </a:moveTo>
                  <a:cubicBezTo>
                    <a:pt x="384" y="1"/>
                    <a:pt x="322" y="28"/>
                    <a:pt x="286" y="81"/>
                  </a:cubicBezTo>
                  <a:lnTo>
                    <a:pt x="48" y="558"/>
                  </a:lnTo>
                  <a:cubicBezTo>
                    <a:pt x="0" y="653"/>
                    <a:pt x="24" y="772"/>
                    <a:pt x="96" y="796"/>
                  </a:cubicBezTo>
                  <a:cubicBezTo>
                    <a:pt x="129" y="813"/>
                    <a:pt x="163" y="820"/>
                    <a:pt x="195" y="820"/>
                  </a:cubicBezTo>
                  <a:cubicBezTo>
                    <a:pt x="252" y="820"/>
                    <a:pt x="303" y="794"/>
                    <a:pt x="334" y="748"/>
                  </a:cubicBezTo>
                  <a:lnTo>
                    <a:pt x="524" y="415"/>
                  </a:lnTo>
                  <a:cubicBezTo>
                    <a:pt x="596" y="438"/>
                    <a:pt x="667" y="486"/>
                    <a:pt x="739" y="534"/>
                  </a:cubicBezTo>
                  <a:cubicBezTo>
                    <a:pt x="1001" y="700"/>
                    <a:pt x="1263" y="867"/>
                    <a:pt x="1787" y="867"/>
                  </a:cubicBezTo>
                  <a:lnTo>
                    <a:pt x="2239" y="867"/>
                  </a:lnTo>
                  <a:lnTo>
                    <a:pt x="2239" y="1462"/>
                  </a:lnTo>
                  <a:lnTo>
                    <a:pt x="1787" y="1462"/>
                  </a:lnTo>
                  <a:cubicBezTo>
                    <a:pt x="1286" y="1462"/>
                    <a:pt x="1001" y="1629"/>
                    <a:pt x="762" y="1796"/>
                  </a:cubicBezTo>
                  <a:cubicBezTo>
                    <a:pt x="667" y="1844"/>
                    <a:pt x="596" y="1891"/>
                    <a:pt x="524" y="1915"/>
                  </a:cubicBezTo>
                  <a:lnTo>
                    <a:pt x="381" y="1677"/>
                  </a:lnTo>
                  <a:lnTo>
                    <a:pt x="548" y="1343"/>
                  </a:lnTo>
                  <a:cubicBezTo>
                    <a:pt x="596" y="1272"/>
                    <a:pt x="572" y="1153"/>
                    <a:pt x="477" y="1105"/>
                  </a:cubicBezTo>
                  <a:cubicBezTo>
                    <a:pt x="454" y="1100"/>
                    <a:pt x="432" y="1097"/>
                    <a:pt x="410" y="1097"/>
                  </a:cubicBezTo>
                  <a:cubicBezTo>
                    <a:pt x="339" y="1097"/>
                    <a:pt x="275" y="1128"/>
                    <a:pt x="239" y="1201"/>
                  </a:cubicBezTo>
                  <a:lnTo>
                    <a:pt x="48" y="1605"/>
                  </a:lnTo>
                  <a:cubicBezTo>
                    <a:pt x="0" y="1653"/>
                    <a:pt x="24" y="1701"/>
                    <a:pt x="48" y="1748"/>
                  </a:cubicBezTo>
                  <a:lnTo>
                    <a:pt x="310" y="2225"/>
                  </a:lnTo>
                  <a:cubicBezTo>
                    <a:pt x="334" y="2296"/>
                    <a:pt x="405" y="2320"/>
                    <a:pt x="453" y="2320"/>
                  </a:cubicBezTo>
                  <a:lnTo>
                    <a:pt x="524" y="2320"/>
                  </a:lnTo>
                  <a:cubicBezTo>
                    <a:pt x="691" y="2248"/>
                    <a:pt x="810" y="2177"/>
                    <a:pt x="953" y="2082"/>
                  </a:cubicBezTo>
                  <a:cubicBezTo>
                    <a:pt x="1167" y="1939"/>
                    <a:pt x="1382" y="1796"/>
                    <a:pt x="1787" y="1796"/>
                  </a:cubicBezTo>
                  <a:lnTo>
                    <a:pt x="2429" y="1796"/>
                  </a:lnTo>
                  <a:cubicBezTo>
                    <a:pt x="2525" y="1796"/>
                    <a:pt x="2596" y="1724"/>
                    <a:pt x="2596" y="1629"/>
                  </a:cubicBezTo>
                  <a:lnTo>
                    <a:pt x="2596" y="700"/>
                  </a:lnTo>
                  <a:cubicBezTo>
                    <a:pt x="2596" y="605"/>
                    <a:pt x="2525" y="510"/>
                    <a:pt x="2429" y="510"/>
                  </a:cubicBezTo>
                  <a:lnTo>
                    <a:pt x="1787" y="510"/>
                  </a:lnTo>
                  <a:cubicBezTo>
                    <a:pt x="1382" y="510"/>
                    <a:pt x="1167" y="391"/>
                    <a:pt x="929" y="248"/>
                  </a:cubicBezTo>
                  <a:cubicBezTo>
                    <a:pt x="810" y="153"/>
                    <a:pt x="667" y="81"/>
                    <a:pt x="501" y="10"/>
                  </a:cubicBezTo>
                  <a:cubicBezTo>
                    <a:pt x="483" y="4"/>
                    <a:pt x="46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56"/>
          <p:cNvSpPr txBox="1">
            <a:spLocks noGrp="1"/>
          </p:cNvSpPr>
          <p:nvPr>
            <p:ph type="title"/>
          </p:nvPr>
        </p:nvSpPr>
        <p:spPr>
          <a:xfrm>
            <a:off x="4258583" y="621257"/>
            <a:ext cx="4326340" cy="1060800"/>
          </a:xfrm>
          <a:prstGeom prst="rect">
            <a:avLst/>
          </a:prstGeom>
        </p:spPr>
        <p:txBody>
          <a:bodyPr spcFirstLastPara="1" wrap="square" lIns="91425" tIns="91425" rIns="91425" bIns="91425" anchor="b" anchorCtr="0">
            <a:noAutofit/>
          </a:bodyPr>
          <a:lstStyle/>
          <a:p>
            <a:pPr algn="ctr"/>
            <a:r>
              <a:rPr lang="en-US" sz="2400" b="1" i="0" dirty="0">
                <a:effectLst/>
                <a:latin typeface="Jost" panose="020B0604020202020204" charset="0"/>
                <a:ea typeface="Jost" panose="020B0604020202020204" charset="0"/>
              </a:rPr>
              <a:t>Crime Incident Rate by Offence Division over the period</a:t>
            </a:r>
          </a:p>
        </p:txBody>
      </p:sp>
      <p:pic>
        <p:nvPicPr>
          <p:cNvPr id="4" name="Picture 3" descr="A graph with lines and numbers&#10;&#10;Description automatically generated">
            <a:extLst>
              <a:ext uri="{FF2B5EF4-FFF2-40B4-BE49-F238E27FC236}">
                <a16:creationId xmlns:a16="http://schemas.microsoft.com/office/drawing/2014/main" id="{1116B83D-94F8-ACE5-2BF6-A4DE92A1D0B8}"/>
              </a:ext>
            </a:extLst>
          </p:cNvPr>
          <p:cNvPicPr>
            <a:picLocks noChangeAspect="1"/>
          </p:cNvPicPr>
          <p:nvPr/>
        </p:nvPicPr>
        <p:blipFill>
          <a:blip r:embed="rId3"/>
          <a:stretch>
            <a:fillRect/>
          </a:stretch>
        </p:blipFill>
        <p:spPr>
          <a:xfrm>
            <a:off x="367933" y="330401"/>
            <a:ext cx="4094476" cy="4488212"/>
          </a:xfrm>
          <a:prstGeom prst="rect">
            <a:avLst/>
          </a:prstGeom>
        </p:spPr>
      </p:pic>
      <p:sp>
        <p:nvSpPr>
          <p:cNvPr id="5" name="TextBox 4">
            <a:extLst>
              <a:ext uri="{FF2B5EF4-FFF2-40B4-BE49-F238E27FC236}">
                <a16:creationId xmlns:a16="http://schemas.microsoft.com/office/drawing/2014/main" id="{A8AD9625-15C7-0CBD-B366-1E05B0D3279E}"/>
              </a:ext>
            </a:extLst>
          </p:cNvPr>
          <p:cNvSpPr txBox="1"/>
          <p:nvPr/>
        </p:nvSpPr>
        <p:spPr>
          <a:xfrm>
            <a:off x="4554263" y="1604070"/>
            <a:ext cx="4326341" cy="3539430"/>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S</a:t>
            </a:r>
            <a:r>
              <a:rPr lang="en-AU" sz="1600" b="0" i="0" dirty="0">
                <a:solidFill>
                  <a:srgbClr val="1F2328"/>
                </a:solidFill>
                <a:effectLst/>
                <a:latin typeface="Calibri" panose="020F0502020204030204" pitchFamily="34" charset="0"/>
                <a:cs typeface="Calibri" panose="020F0502020204030204" pitchFamily="34" charset="0"/>
              </a:rPr>
              <a:t>pike of 'other offences' in 2020 and a drop-in 'property and deception offences’ </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The sudden change </a:t>
            </a:r>
            <a:r>
              <a:rPr lang="en-AU" sz="1600" b="0" i="0" dirty="0">
                <a:solidFill>
                  <a:srgbClr val="1F2328"/>
                </a:solidFill>
                <a:effectLst/>
                <a:latin typeface="Calibri" panose="020F0502020204030204" pitchFamily="34" charset="0"/>
                <a:cs typeface="Calibri" panose="020F0502020204030204" pitchFamily="34" charset="0"/>
              </a:rPr>
              <a:t>may be attributed to the lockdowns that happened in Victoria during COVID-19</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Other divisions have a steady number of incidents over the years and could suggest that certain types of crimes are less influenced by external factors like lockdowns and may have more consistent underlying causes or dynamics.</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217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339359" y="826997"/>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Offence Subdivisions by Incidents Recorded in 2023</a:t>
            </a:r>
          </a:p>
        </p:txBody>
      </p:sp>
      <p:pic>
        <p:nvPicPr>
          <p:cNvPr id="4" name="Picture 3" descr="A graph with blue squares&#10;&#10;Description automatically generated">
            <a:extLst>
              <a:ext uri="{FF2B5EF4-FFF2-40B4-BE49-F238E27FC236}">
                <a16:creationId xmlns:a16="http://schemas.microsoft.com/office/drawing/2014/main" id="{4B0DD460-7BD3-7181-869B-931D6CCDFB77}"/>
              </a:ext>
            </a:extLst>
          </p:cNvPr>
          <p:cNvPicPr>
            <a:picLocks noChangeAspect="1"/>
          </p:cNvPicPr>
          <p:nvPr/>
        </p:nvPicPr>
        <p:blipFill>
          <a:blip r:embed="rId3"/>
          <a:stretch>
            <a:fillRect/>
          </a:stretch>
        </p:blipFill>
        <p:spPr>
          <a:xfrm>
            <a:off x="248936" y="308750"/>
            <a:ext cx="4940455" cy="4234676"/>
          </a:xfrm>
          <a:prstGeom prst="rect">
            <a:avLst/>
          </a:prstGeom>
        </p:spPr>
      </p:pic>
      <p:sp>
        <p:nvSpPr>
          <p:cNvPr id="3" name="TextBox 2">
            <a:extLst>
              <a:ext uri="{FF2B5EF4-FFF2-40B4-BE49-F238E27FC236}">
                <a16:creationId xmlns:a16="http://schemas.microsoft.com/office/drawing/2014/main" id="{C25A9E4E-2A8C-2B08-5D53-E1237063C651}"/>
              </a:ext>
            </a:extLst>
          </p:cNvPr>
          <p:cNvSpPr txBox="1"/>
          <p:nvPr/>
        </p:nvSpPr>
        <p:spPr>
          <a:xfrm>
            <a:off x="5368824" y="2087822"/>
            <a:ext cx="3454800"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number of recorded incidents is Theft</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Factors such as economic conditions, opportunity, and individual motivations can all contribute to the prevalence of theft. </a:t>
            </a: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38248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4</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Do economic factors, such as unemployment rate and inflation rate, affect crime rates? </a:t>
            </a:r>
          </a:p>
          <a:p>
            <a:endParaRPr lang="en-AU" dirty="0"/>
          </a:p>
        </p:txBody>
      </p:sp>
    </p:spTree>
    <p:extLst>
      <p:ext uri="{BB962C8B-B14F-4D97-AF65-F5344CB8AC3E}">
        <p14:creationId xmlns:p14="http://schemas.microsoft.com/office/powerpoint/2010/main" val="362908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1840526" y="-5556"/>
            <a:ext cx="4588686" cy="994972"/>
          </a:xfrm>
          <a:prstGeom prst="rect">
            <a:avLst/>
          </a:prstGeom>
        </p:spPr>
        <p:txBody>
          <a:bodyPr spcFirstLastPara="1" wrap="square" lIns="91425" tIns="91425" rIns="91425" bIns="91425" anchor="b" anchorCtr="0">
            <a:noAutofit/>
          </a:bodyPr>
          <a:lstStyle/>
          <a:p>
            <a:pPr algn="l"/>
            <a:r>
              <a:rPr lang="en-US" b="1" i="0" dirty="0">
                <a:effectLst/>
                <a:latin typeface="Jost" panose="020B0604020202020204" charset="0"/>
                <a:ea typeface="Jost" panose="020B0604020202020204" charset="0"/>
              </a:rPr>
              <a:t>Research Question</a:t>
            </a:r>
          </a:p>
        </p:txBody>
      </p:sp>
      <p:grpSp>
        <p:nvGrpSpPr>
          <p:cNvPr id="2" name="Google Shape;2050;p72">
            <a:extLst>
              <a:ext uri="{FF2B5EF4-FFF2-40B4-BE49-F238E27FC236}">
                <a16:creationId xmlns:a16="http://schemas.microsoft.com/office/drawing/2014/main" id="{20451548-2AE8-B8ED-C6E3-BB9DFA4A8C1F}"/>
              </a:ext>
            </a:extLst>
          </p:cNvPr>
          <p:cNvGrpSpPr/>
          <p:nvPr/>
        </p:nvGrpSpPr>
        <p:grpSpPr>
          <a:xfrm>
            <a:off x="6211950" y="2557400"/>
            <a:ext cx="2285491" cy="2285877"/>
            <a:chOff x="3984680" y="4051649"/>
            <a:chExt cx="425919" cy="425991"/>
          </a:xfrm>
        </p:grpSpPr>
        <p:sp>
          <p:nvSpPr>
            <p:cNvPr id="3" name="Google Shape;2051;p72">
              <a:extLst>
                <a:ext uri="{FF2B5EF4-FFF2-40B4-BE49-F238E27FC236}">
                  <a16:creationId xmlns:a16="http://schemas.microsoft.com/office/drawing/2014/main" id="{4BB02DA5-3C63-5813-3826-11C448F4D888}"/>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2;p72">
              <a:extLst>
                <a:ext uri="{FF2B5EF4-FFF2-40B4-BE49-F238E27FC236}">
                  <a16:creationId xmlns:a16="http://schemas.microsoft.com/office/drawing/2014/main" id="{17932E42-F64F-4E5F-3F3F-D087B0E1C61E}"/>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53;p72">
              <a:extLst>
                <a:ext uri="{FF2B5EF4-FFF2-40B4-BE49-F238E27FC236}">
                  <a16:creationId xmlns:a16="http://schemas.microsoft.com/office/drawing/2014/main" id="{8DAEDFE3-D9DF-7435-A3F2-8AFA712686D3}"/>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54;p72">
              <a:extLst>
                <a:ext uri="{FF2B5EF4-FFF2-40B4-BE49-F238E27FC236}">
                  <a16:creationId xmlns:a16="http://schemas.microsoft.com/office/drawing/2014/main" id="{9612579E-53EB-703E-4181-37EBB626570B}"/>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5;p72">
              <a:extLst>
                <a:ext uri="{FF2B5EF4-FFF2-40B4-BE49-F238E27FC236}">
                  <a16:creationId xmlns:a16="http://schemas.microsoft.com/office/drawing/2014/main" id="{D836D365-D67C-3F04-966B-2AD1A69B2D62}"/>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01;p62">
            <a:extLst>
              <a:ext uri="{FF2B5EF4-FFF2-40B4-BE49-F238E27FC236}">
                <a16:creationId xmlns:a16="http://schemas.microsoft.com/office/drawing/2014/main" id="{7C7674A2-41B9-B354-639B-75F1118487C3}"/>
              </a:ext>
            </a:extLst>
          </p:cNvPr>
          <p:cNvSpPr txBox="1">
            <a:spLocks/>
          </p:cNvSpPr>
          <p:nvPr/>
        </p:nvSpPr>
        <p:spPr>
          <a:xfrm>
            <a:off x="1011224" y="890080"/>
            <a:ext cx="6423794" cy="9949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marL="139700" indent="0" algn="l"/>
            <a:r>
              <a:rPr lang="en-US" sz="2000" kern="100" dirty="0">
                <a:latin typeface="Calibri" panose="020F0502020204030204" pitchFamily="34" charset="0"/>
                <a:cs typeface="Arial" panose="020B0604020202020204" pitchFamily="34" charset="0"/>
              </a:rPr>
              <a:t>Do economic factors ‘unemployment rate’ and ‘inflation rate’, affect crime rates? </a:t>
            </a:r>
          </a:p>
        </p:txBody>
      </p:sp>
      <p:pic>
        <p:nvPicPr>
          <p:cNvPr id="8" name="Picture 7">
            <a:extLst>
              <a:ext uri="{FF2B5EF4-FFF2-40B4-BE49-F238E27FC236}">
                <a16:creationId xmlns:a16="http://schemas.microsoft.com/office/drawing/2014/main" id="{71243B23-EBB6-0237-0100-386AFC3D3A22}"/>
              </a:ext>
            </a:extLst>
          </p:cNvPr>
          <p:cNvPicPr>
            <a:picLocks noChangeAspect="1"/>
          </p:cNvPicPr>
          <p:nvPr/>
        </p:nvPicPr>
        <p:blipFill>
          <a:blip r:embed="rId3"/>
          <a:stretch>
            <a:fillRect/>
          </a:stretch>
        </p:blipFill>
        <p:spPr>
          <a:xfrm>
            <a:off x="959497" y="2051280"/>
            <a:ext cx="5284601" cy="2712402"/>
          </a:xfrm>
          <a:prstGeom prst="rect">
            <a:avLst/>
          </a:prstGeom>
        </p:spPr>
      </p:pic>
      <p:pic>
        <p:nvPicPr>
          <p:cNvPr id="4" name="Picture 3">
            <a:extLst>
              <a:ext uri="{FF2B5EF4-FFF2-40B4-BE49-F238E27FC236}">
                <a16:creationId xmlns:a16="http://schemas.microsoft.com/office/drawing/2014/main" id="{91501D7C-3419-EF2E-9BEB-1BA1FD58AF96}"/>
              </a:ext>
            </a:extLst>
          </p:cNvPr>
          <p:cNvPicPr>
            <a:picLocks noChangeAspect="1"/>
          </p:cNvPicPr>
          <p:nvPr/>
        </p:nvPicPr>
        <p:blipFill>
          <a:blip r:embed="rId4"/>
          <a:stretch>
            <a:fillRect/>
          </a:stretch>
        </p:blipFill>
        <p:spPr>
          <a:xfrm>
            <a:off x="152253" y="1107914"/>
            <a:ext cx="969348" cy="816935"/>
          </a:xfrm>
          <a:prstGeom prst="rect">
            <a:avLst/>
          </a:prstGeom>
        </p:spPr>
      </p:pic>
    </p:spTree>
    <p:extLst>
      <p:ext uri="{BB962C8B-B14F-4D97-AF65-F5344CB8AC3E}">
        <p14:creationId xmlns:p14="http://schemas.microsoft.com/office/powerpoint/2010/main" val="1020487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3243-A1F3-27EE-3E3B-B9CA29FDA861}"/>
              </a:ext>
            </a:extLst>
          </p:cNvPr>
          <p:cNvSpPr>
            <a:spLocks noGrp="1"/>
          </p:cNvSpPr>
          <p:nvPr>
            <p:ph type="title"/>
          </p:nvPr>
        </p:nvSpPr>
        <p:spPr>
          <a:xfrm>
            <a:off x="3149950" y="245942"/>
            <a:ext cx="2617076" cy="684224"/>
          </a:xfrm>
        </p:spPr>
        <p:txBody>
          <a:bodyPr/>
          <a:lstStyle/>
          <a:p>
            <a:r>
              <a:rPr lang="en-AU" dirty="0"/>
              <a:t>Hypotheses</a:t>
            </a:r>
          </a:p>
        </p:txBody>
      </p:sp>
      <p:pic>
        <p:nvPicPr>
          <p:cNvPr id="5" name="Picture 4">
            <a:extLst>
              <a:ext uri="{FF2B5EF4-FFF2-40B4-BE49-F238E27FC236}">
                <a16:creationId xmlns:a16="http://schemas.microsoft.com/office/drawing/2014/main" id="{78D4AEF5-0C99-9F22-0BBA-442267A4AF89}"/>
              </a:ext>
            </a:extLst>
          </p:cNvPr>
          <p:cNvPicPr>
            <a:picLocks noChangeAspect="1"/>
          </p:cNvPicPr>
          <p:nvPr/>
        </p:nvPicPr>
        <p:blipFill>
          <a:blip r:embed="rId2"/>
          <a:stretch>
            <a:fillRect/>
          </a:stretch>
        </p:blipFill>
        <p:spPr>
          <a:xfrm>
            <a:off x="6189502" y="1724740"/>
            <a:ext cx="2358562" cy="1943108"/>
          </a:xfrm>
          <a:prstGeom prst="rect">
            <a:avLst/>
          </a:prstGeom>
        </p:spPr>
      </p:pic>
      <p:sp>
        <p:nvSpPr>
          <p:cNvPr id="6" name="TextBox 5">
            <a:extLst>
              <a:ext uri="{FF2B5EF4-FFF2-40B4-BE49-F238E27FC236}">
                <a16:creationId xmlns:a16="http://schemas.microsoft.com/office/drawing/2014/main" id="{834B86E5-2A02-B445-7889-A0224B1B6A39}"/>
              </a:ext>
            </a:extLst>
          </p:cNvPr>
          <p:cNvSpPr txBox="1"/>
          <p:nvPr/>
        </p:nvSpPr>
        <p:spPr>
          <a:xfrm>
            <a:off x="400357" y="1510657"/>
            <a:ext cx="4981904" cy="861774"/>
          </a:xfrm>
          <a:prstGeom prst="rect">
            <a:avLst/>
          </a:prstGeom>
          <a:noFill/>
        </p:spPr>
        <p:txBody>
          <a:bodyPr wrap="square" rtlCol="0">
            <a:spAutoFit/>
          </a:bodyPr>
          <a:lstStyle/>
          <a:p>
            <a:r>
              <a:rPr lang="en-US" sz="1800" dirty="0">
                <a:solidFill>
                  <a:srgbClr val="043461"/>
                </a:solidFill>
                <a:latin typeface="+mj-lt"/>
                <a:cs typeface="Times New Roman" panose="02020603050405020304" pitchFamily="18" charset="0"/>
              </a:rPr>
              <a:t>Null hypothesis (H</a:t>
            </a:r>
            <a:r>
              <a:rPr lang="en-US" sz="1800" baseline="-25000" dirty="0">
                <a:solidFill>
                  <a:srgbClr val="043461"/>
                </a:solidFill>
                <a:latin typeface="+mj-lt"/>
                <a:cs typeface="Times New Roman" panose="02020603050405020304" pitchFamily="18" charset="0"/>
              </a:rPr>
              <a:t>0</a:t>
            </a:r>
            <a:r>
              <a:rPr lang="en-US" sz="1800" dirty="0">
                <a:solidFill>
                  <a:srgbClr val="043461"/>
                </a:solidFill>
                <a:latin typeface="+mj-lt"/>
                <a:cs typeface="Times New Roman" panose="02020603050405020304" pitchFamily="18" charset="0"/>
              </a:rPr>
              <a:t>):</a:t>
            </a:r>
          </a:p>
          <a:p>
            <a:r>
              <a:rPr lang="en-US" sz="1600" dirty="0"/>
              <a:t>The rate of unemployment and inflation does not influence crime rates in Victoria.</a:t>
            </a:r>
          </a:p>
        </p:txBody>
      </p:sp>
      <p:sp>
        <p:nvSpPr>
          <p:cNvPr id="9" name="TextBox 8">
            <a:extLst>
              <a:ext uri="{FF2B5EF4-FFF2-40B4-BE49-F238E27FC236}">
                <a16:creationId xmlns:a16="http://schemas.microsoft.com/office/drawing/2014/main" id="{D4A6F861-2FDE-0614-2F93-D32B7BFF374B}"/>
              </a:ext>
            </a:extLst>
          </p:cNvPr>
          <p:cNvSpPr txBox="1"/>
          <p:nvPr/>
        </p:nvSpPr>
        <p:spPr>
          <a:xfrm>
            <a:off x="400357" y="2891445"/>
            <a:ext cx="4758120" cy="861774"/>
          </a:xfrm>
          <a:prstGeom prst="rect">
            <a:avLst/>
          </a:prstGeom>
          <a:noFill/>
        </p:spPr>
        <p:txBody>
          <a:bodyPr wrap="square" rtlCol="0">
            <a:spAutoFit/>
          </a:bodyPr>
          <a:lstStyle/>
          <a:p>
            <a:r>
              <a:rPr lang="en-AU" sz="1800" dirty="0">
                <a:solidFill>
                  <a:srgbClr val="043461"/>
                </a:solidFill>
                <a:latin typeface="+mj-lt"/>
                <a:cs typeface="Times New Roman" panose="02020603050405020304" pitchFamily="18" charset="0"/>
              </a:rPr>
              <a:t>Alternative Hypothesis (H</a:t>
            </a:r>
            <a:r>
              <a:rPr lang="en-AU" sz="1800" baseline="-25000" dirty="0">
                <a:solidFill>
                  <a:srgbClr val="043461"/>
                </a:solidFill>
                <a:latin typeface="+mj-lt"/>
                <a:cs typeface="Times New Roman" panose="02020603050405020304" pitchFamily="18" charset="0"/>
              </a:rPr>
              <a:t>a</a:t>
            </a:r>
            <a:r>
              <a:rPr lang="en-AU" sz="1800" dirty="0">
                <a:solidFill>
                  <a:srgbClr val="043461"/>
                </a:solidFill>
                <a:latin typeface="+mj-lt"/>
                <a:cs typeface="Times New Roman" panose="02020603050405020304" pitchFamily="18" charset="0"/>
              </a:rPr>
              <a:t>):</a:t>
            </a:r>
          </a:p>
          <a:p>
            <a:r>
              <a:rPr lang="en-US" sz="1600" dirty="0"/>
              <a:t>The rate of unemployment and inflation does influence crime rates in Victoria.</a:t>
            </a:r>
          </a:p>
        </p:txBody>
      </p:sp>
    </p:spTree>
    <p:extLst>
      <p:ext uri="{BB962C8B-B14F-4D97-AF65-F5344CB8AC3E}">
        <p14:creationId xmlns:p14="http://schemas.microsoft.com/office/powerpoint/2010/main" val="357487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944023" y="999888"/>
            <a:ext cx="6518275" cy="422912"/>
          </a:xfrm>
          <a:prstGeom prst="rect">
            <a:avLst/>
          </a:prstGeom>
        </p:spPr>
        <p:txBody>
          <a:bodyPr spcFirstLastPara="1" wrap="square" lIns="91425" tIns="91425" rIns="91425" bIns="91425" anchor="b" anchorCtr="0">
            <a:noAutofit/>
          </a:bodyPr>
          <a:lstStyle/>
          <a:p>
            <a:pPr marL="0" lvl="0" indent="0"/>
            <a:r>
              <a:rPr lang="en-AU" sz="3200" dirty="0"/>
              <a:t>Presentation Outline:</a:t>
            </a:r>
            <a:endParaRPr sz="3200" dirty="0"/>
          </a:p>
        </p:txBody>
      </p:sp>
      <p:sp>
        <p:nvSpPr>
          <p:cNvPr id="1091" name="Google Shape;1091;p39"/>
          <p:cNvSpPr txBox="1">
            <a:spLocks noGrp="1"/>
          </p:cNvSpPr>
          <p:nvPr>
            <p:ph type="subTitle" idx="1"/>
          </p:nvPr>
        </p:nvSpPr>
        <p:spPr>
          <a:xfrm>
            <a:off x="1258993" y="1211344"/>
            <a:ext cx="7066023" cy="2983019"/>
          </a:xfrm>
          <a:prstGeom prst="rect">
            <a:avLst/>
          </a:prstGeom>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Research Questions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sources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Limitations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exploration and clean up process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Analysis and Visualization of Data</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Conclusions and recommendations</a:t>
            </a:r>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2204A1-1559-68C2-1FA9-985288B47DE8}"/>
              </a:ext>
            </a:extLst>
          </p:cNvPr>
          <p:cNvSpPr>
            <a:spLocks noGrp="1"/>
          </p:cNvSpPr>
          <p:nvPr>
            <p:ph type="subTitle" idx="1"/>
          </p:nvPr>
        </p:nvSpPr>
        <p:spPr>
          <a:xfrm>
            <a:off x="816322" y="1004384"/>
            <a:ext cx="8163384" cy="3782975"/>
          </a:xfrm>
        </p:spPr>
        <p:txBody>
          <a:bodyPr/>
          <a:lstStyle/>
          <a:p>
            <a:pPr algn="l"/>
            <a:r>
              <a:rPr lang="en-AU" b="1" dirty="0"/>
              <a:t>Multiple regression function:</a:t>
            </a:r>
          </a:p>
          <a:p>
            <a:pPr algn="l"/>
            <a:endParaRPr lang="en-AU" dirty="0"/>
          </a:p>
          <a:p>
            <a:pPr algn="l"/>
            <a:r>
              <a:rPr lang="en-AU" dirty="0"/>
              <a:t>Crime rate = f (economic indicators)</a:t>
            </a:r>
          </a:p>
          <a:p>
            <a:pPr algn="l"/>
            <a:r>
              <a:rPr lang="en-AU" dirty="0"/>
              <a:t>Crime rate = f (average unemployment rate, average inflation rate of Consumer Price Indexes)</a:t>
            </a:r>
          </a:p>
          <a:p>
            <a:pPr algn="l"/>
            <a:endParaRPr lang="en-AU" dirty="0"/>
          </a:p>
          <a:p>
            <a:pPr algn="l"/>
            <a:r>
              <a:rPr lang="en-AU" b="1" dirty="0"/>
              <a:t>Multiple regression equation:</a:t>
            </a:r>
          </a:p>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sz="1800" b="0" i="0" u="none" strike="noStrike" baseline="0" dirty="0">
                <a:solidFill>
                  <a:srgbClr val="000000"/>
                </a:solidFill>
              </a:rPr>
              <a:t>ε </a:t>
            </a:r>
            <a:endParaRPr lang="en-AU" sz="1800" b="0" i="0" u="none" strike="noStrike" baseline="0" dirty="0">
              <a:solidFill>
                <a:srgbClr val="000000"/>
              </a:solidFill>
            </a:endParaRPr>
          </a:p>
          <a:p>
            <a:pPr algn="l"/>
            <a:endParaRPr lang="en-AU" sz="1800" dirty="0">
              <a:solidFill>
                <a:srgbClr val="000000"/>
              </a:solidFill>
            </a:endParaRPr>
          </a:p>
          <a:p>
            <a:pPr algn="l"/>
            <a:r>
              <a:rPr lang="en-AU" b="1" i="0" u="none" strike="noStrike" baseline="0" dirty="0">
                <a:solidFill>
                  <a:srgbClr val="000000"/>
                </a:solidFill>
              </a:rPr>
              <a:t>Y</a:t>
            </a:r>
            <a:r>
              <a:rPr lang="en-AU" b="0" i="0" u="none" strike="noStrike" baseline="0" dirty="0">
                <a:solidFill>
                  <a:srgbClr val="000000"/>
                </a:solidFill>
              </a:rPr>
              <a:t>= Crime rate (dependent variable)</a:t>
            </a:r>
          </a:p>
          <a:p>
            <a:pPr algn="l"/>
            <a:r>
              <a:rPr lang="en-AU" b="1" dirty="0" err="1"/>
              <a:t>E</a:t>
            </a:r>
            <a:r>
              <a:rPr lang="en-AU" b="1" baseline="-25000" dirty="0" err="1"/>
              <a:t>o</a:t>
            </a:r>
            <a:r>
              <a:rPr lang="en-AU" dirty="0">
                <a:solidFill>
                  <a:srgbClr val="000000"/>
                </a:solidFill>
              </a:rPr>
              <a:t>= Intercept of the regression</a:t>
            </a:r>
          </a:p>
          <a:p>
            <a:pPr algn="l"/>
            <a:r>
              <a:rPr lang="en-AU" b="1" dirty="0"/>
              <a:t>E</a:t>
            </a:r>
            <a:r>
              <a:rPr lang="en-AU" b="1" baseline="-25000" dirty="0"/>
              <a:t>1,</a:t>
            </a:r>
            <a:r>
              <a:rPr lang="en-AU" b="1" dirty="0"/>
              <a:t> E</a:t>
            </a:r>
            <a:r>
              <a:rPr lang="en-AU" b="1" baseline="-25000" dirty="0"/>
              <a:t>2 = </a:t>
            </a:r>
            <a:r>
              <a:rPr lang="en-AU" dirty="0">
                <a:solidFill>
                  <a:srgbClr val="000000"/>
                </a:solidFill>
              </a:rPr>
              <a:t>calculated coefficients from the regression</a:t>
            </a:r>
          </a:p>
          <a:p>
            <a:pPr algn="l"/>
            <a:r>
              <a:rPr lang="en-AU" b="1" dirty="0"/>
              <a:t>X</a:t>
            </a:r>
            <a:r>
              <a:rPr lang="en-AU" b="1" baseline="-25000" dirty="0"/>
              <a:t>u</a:t>
            </a:r>
            <a:r>
              <a:rPr lang="en-AU" b="1" baseline="-25000" dirty="0">
                <a:solidFill>
                  <a:srgbClr val="000000"/>
                </a:solidFill>
              </a:rPr>
              <a:t> = </a:t>
            </a:r>
            <a:r>
              <a:rPr lang="en-AU" dirty="0">
                <a:solidFill>
                  <a:srgbClr val="000000"/>
                </a:solidFill>
              </a:rPr>
              <a:t>average unemployment rate (independent variable)</a:t>
            </a:r>
          </a:p>
          <a:p>
            <a:pPr algn="l"/>
            <a:r>
              <a:rPr lang="en-AU" b="1" dirty="0"/>
              <a:t>X</a:t>
            </a:r>
            <a:r>
              <a:rPr lang="en-AU" b="1" baseline="-25000" dirty="0"/>
              <a:t>i = </a:t>
            </a:r>
            <a:r>
              <a:rPr lang="en-AU" dirty="0">
                <a:solidFill>
                  <a:srgbClr val="000000"/>
                </a:solidFill>
              </a:rPr>
              <a:t>average inflation rate (independent variable)</a:t>
            </a:r>
          </a:p>
          <a:p>
            <a:pPr algn="l"/>
            <a:r>
              <a:rPr lang="el-GR" sz="1800" b="1" i="0" u="none" strike="noStrike" baseline="0" dirty="0">
                <a:solidFill>
                  <a:srgbClr val="000000"/>
                </a:solidFill>
              </a:rPr>
              <a:t>ε</a:t>
            </a:r>
            <a:r>
              <a:rPr lang="en-AU" sz="1400" b="1" i="0" u="none" strike="noStrike" baseline="0" dirty="0">
                <a:solidFill>
                  <a:srgbClr val="000000"/>
                </a:solidFill>
              </a:rPr>
              <a:t> </a:t>
            </a:r>
            <a:r>
              <a:rPr lang="en-AU" sz="1400" b="0" i="0" u="none" strike="noStrike" baseline="0" dirty="0">
                <a:solidFill>
                  <a:srgbClr val="000000"/>
                </a:solidFill>
              </a:rPr>
              <a:t>= error term of the regression</a:t>
            </a:r>
            <a:endParaRPr lang="en-AU" dirty="0">
              <a:solidFill>
                <a:srgbClr val="000000"/>
              </a:solidFill>
            </a:endParaRPr>
          </a:p>
          <a:p>
            <a:pPr algn="l"/>
            <a:endParaRPr lang="en-AU" dirty="0">
              <a:solidFill>
                <a:srgbClr val="000000"/>
              </a:solidFill>
            </a:endParaRPr>
          </a:p>
          <a:p>
            <a:pPr algn="l"/>
            <a:endParaRPr lang="en-AU" dirty="0">
              <a:solidFill>
                <a:srgbClr val="000000"/>
              </a:solidFill>
            </a:endParaRPr>
          </a:p>
          <a:p>
            <a:pPr algn="l"/>
            <a:endParaRPr lang="en-AU" sz="1800" b="0" i="0" u="none" strike="noStrike" baseline="0" dirty="0">
              <a:solidFill>
                <a:srgbClr val="000000"/>
              </a:solidFill>
            </a:endParaRPr>
          </a:p>
          <a:p>
            <a:pPr algn="l"/>
            <a:endParaRPr lang="en-AU" sz="1800" dirty="0">
              <a:solidFill>
                <a:srgbClr val="000000"/>
              </a:solidFill>
            </a:endParaRPr>
          </a:p>
          <a:p>
            <a:pPr algn="l"/>
            <a:endParaRPr lang="en-AU" b="1" dirty="0"/>
          </a:p>
        </p:txBody>
      </p:sp>
      <p:sp>
        <p:nvSpPr>
          <p:cNvPr id="4" name="Google Shape;1515;p56">
            <a:extLst>
              <a:ext uri="{FF2B5EF4-FFF2-40B4-BE49-F238E27FC236}">
                <a16:creationId xmlns:a16="http://schemas.microsoft.com/office/drawing/2014/main" id="{E1FF6A14-CEDF-5009-C029-6C155940C624}"/>
              </a:ext>
            </a:extLst>
          </p:cNvPr>
          <p:cNvSpPr txBox="1">
            <a:spLocks/>
          </p:cNvSpPr>
          <p:nvPr/>
        </p:nvSpPr>
        <p:spPr>
          <a:xfrm>
            <a:off x="1916152" y="-147868"/>
            <a:ext cx="5250804" cy="11508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algn="l"/>
            <a:r>
              <a:rPr lang="en-US" dirty="0">
                <a:latin typeface="Jost" panose="020B0604020202020204" charset="0"/>
                <a:ea typeface="Jost" panose="020B0604020202020204" charset="0"/>
              </a:rPr>
              <a:t>Multiple Regression Analysis</a:t>
            </a:r>
          </a:p>
        </p:txBody>
      </p:sp>
    </p:spTree>
    <p:extLst>
      <p:ext uri="{BB962C8B-B14F-4D97-AF65-F5344CB8AC3E}">
        <p14:creationId xmlns:p14="http://schemas.microsoft.com/office/powerpoint/2010/main" val="3169265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AC0-97C0-968A-92B7-0ED93270A1E1}"/>
              </a:ext>
            </a:extLst>
          </p:cNvPr>
          <p:cNvSpPr>
            <a:spLocks noGrp="1"/>
          </p:cNvSpPr>
          <p:nvPr>
            <p:ph type="title"/>
          </p:nvPr>
        </p:nvSpPr>
        <p:spPr>
          <a:xfrm>
            <a:off x="659804" y="-49322"/>
            <a:ext cx="7614746" cy="1119029"/>
          </a:xfrm>
        </p:spPr>
        <p:txBody>
          <a:bodyPr/>
          <a:lstStyle/>
          <a:p>
            <a:r>
              <a:rPr lang="en-AU" dirty="0"/>
              <a:t>Dataset for Regression Analysis</a:t>
            </a:r>
          </a:p>
        </p:txBody>
      </p:sp>
      <p:pic>
        <p:nvPicPr>
          <p:cNvPr id="5" name="Picture 4">
            <a:extLst>
              <a:ext uri="{FF2B5EF4-FFF2-40B4-BE49-F238E27FC236}">
                <a16:creationId xmlns:a16="http://schemas.microsoft.com/office/drawing/2014/main" id="{99A911CC-5E1B-6BF4-92FA-3F41B037451B}"/>
              </a:ext>
            </a:extLst>
          </p:cNvPr>
          <p:cNvPicPr>
            <a:picLocks noChangeAspect="1"/>
          </p:cNvPicPr>
          <p:nvPr/>
        </p:nvPicPr>
        <p:blipFill>
          <a:blip r:embed="rId3"/>
          <a:stretch>
            <a:fillRect/>
          </a:stretch>
        </p:blipFill>
        <p:spPr>
          <a:xfrm>
            <a:off x="270059" y="1121361"/>
            <a:ext cx="8394236" cy="2156184"/>
          </a:xfrm>
          <a:prstGeom prst="rect">
            <a:avLst/>
          </a:prstGeom>
        </p:spPr>
      </p:pic>
      <p:sp>
        <p:nvSpPr>
          <p:cNvPr id="4" name="TextBox 3">
            <a:extLst>
              <a:ext uri="{FF2B5EF4-FFF2-40B4-BE49-F238E27FC236}">
                <a16:creationId xmlns:a16="http://schemas.microsoft.com/office/drawing/2014/main" id="{3FB558B7-C6A1-DA80-EA62-BDC273218788}"/>
              </a:ext>
            </a:extLst>
          </p:cNvPr>
          <p:cNvSpPr txBox="1"/>
          <p:nvPr/>
        </p:nvSpPr>
        <p:spPr>
          <a:xfrm>
            <a:off x="1282092" y="3401389"/>
            <a:ext cx="6579816" cy="2277547"/>
          </a:xfrm>
          <a:prstGeom prst="rect">
            <a:avLst/>
          </a:prstGeom>
          <a:noFill/>
        </p:spPr>
        <p:txBody>
          <a:bodyPr wrap="square" rtlCol="0">
            <a:spAutoFit/>
          </a:bodyPr>
          <a:lstStyle/>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pPr algn="l"/>
            <a:endParaRPr lang="en-AU" b="0" i="0" u="none" strike="noStrike" baseline="0" dirty="0">
              <a:solidFill>
                <a:srgbClr val="000000"/>
              </a:solidFill>
            </a:endParaRPr>
          </a:p>
          <a:p>
            <a:pPr algn="l"/>
            <a:r>
              <a:rPr lang="en-AU" b="1" dirty="0"/>
              <a:t>Three equations for 3 different regression summaries:</a:t>
            </a:r>
            <a:endParaRPr lang="en-AU" b="1" i="0" u="none" strike="noStrike" baseline="0" dirty="0">
              <a:solidFill>
                <a:srgbClr val="000000"/>
              </a:solidFill>
            </a:endParaRPr>
          </a:p>
          <a:p>
            <a:r>
              <a:rPr lang="en-AU" dirty="0"/>
              <a:t>Y (Crime against the person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(Property and deception offences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(T</a:t>
            </a:r>
            <a:r>
              <a:rPr lang="en-AU" b="0" i="0" u="none" strike="noStrike" baseline="0" dirty="0">
                <a:solidFill>
                  <a:srgbClr val="000000"/>
                </a:solidFill>
              </a:rPr>
              <a:t>otal crime rate)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pPr algn="l"/>
            <a:endParaRPr lang="en-AU" b="0" i="0" u="none" strike="noStrike" baseline="0" dirty="0">
              <a:solidFill>
                <a:srgbClr val="000000"/>
              </a:solidFill>
            </a:endParaRPr>
          </a:p>
        </p:txBody>
      </p:sp>
    </p:spTree>
    <p:extLst>
      <p:ext uri="{BB962C8B-B14F-4D97-AF65-F5344CB8AC3E}">
        <p14:creationId xmlns:p14="http://schemas.microsoft.com/office/powerpoint/2010/main" val="387803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1163032" y="30122"/>
            <a:ext cx="5025709" cy="417586"/>
          </a:xfrm>
        </p:spPr>
        <p:txBody>
          <a:bodyPr/>
          <a:lstStyle/>
          <a:p>
            <a:r>
              <a:rPr lang="en-AU" sz="1800" dirty="0">
                <a:latin typeface="Calibri" panose="020F0502020204030204" pitchFamily="34" charset="0"/>
                <a:ea typeface="Calibri" panose="020F0502020204030204" pitchFamily="34" charset="0"/>
                <a:cs typeface="Times New Roman" panose="02020603050405020304" pitchFamily="18" charset="0"/>
              </a:rPr>
              <a:t>D</a:t>
            </a:r>
            <a:r>
              <a:rPr lang="en-AU" sz="18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1800" dirty="0">
                <a:latin typeface="Calibri" panose="020F0502020204030204" pitchFamily="34" charset="0"/>
                <a:ea typeface="Calibri" panose="020F0502020204030204" pitchFamily="34" charset="0"/>
                <a:cs typeface="Times New Roman" panose="02020603050405020304" pitchFamily="18" charset="0"/>
              </a:rPr>
              <a:t>V</a:t>
            </a:r>
            <a:r>
              <a:rPr lang="en-AU" sz="1800" b="1" dirty="0">
                <a:effectLst/>
                <a:latin typeface="Calibri" panose="020F0502020204030204" pitchFamily="34" charset="0"/>
                <a:ea typeface="Calibri" panose="020F0502020204030204" pitchFamily="34" charset="0"/>
                <a:cs typeface="Times New Roman" panose="02020603050405020304" pitchFamily="18" charset="0"/>
              </a:rPr>
              <a:t>ariable: Total</a:t>
            </a:r>
            <a:r>
              <a:rPr lang="en-AU" sz="1800" dirty="0">
                <a:latin typeface="Calibri" panose="020F0502020204030204" pitchFamily="34" charset="0"/>
                <a:ea typeface="Calibri" panose="020F0502020204030204" pitchFamily="34" charset="0"/>
                <a:cs typeface="Times New Roman" panose="02020603050405020304" pitchFamily="18" charset="0"/>
              </a:rPr>
              <a:t> Crime Rate</a:t>
            </a:r>
            <a:endParaRPr lang="en-AU" dirty="0"/>
          </a:p>
        </p:txBody>
      </p:sp>
      <p:pic>
        <p:nvPicPr>
          <p:cNvPr id="5" name="Picture 4">
            <a:extLst>
              <a:ext uri="{FF2B5EF4-FFF2-40B4-BE49-F238E27FC236}">
                <a16:creationId xmlns:a16="http://schemas.microsoft.com/office/drawing/2014/main" id="{8E424283-72BB-36DE-81DE-DC8DC5DC5021}"/>
              </a:ext>
            </a:extLst>
          </p:cNvPr>
          <p:cNvPicPr>
            <a:picLocks noChangeAspect="1"/>
          </p:cNvPicPr>
          <p:nvPr/>
        </p:nvPicPr>
        <p:blipFill>
          <a:blip r:embed="rId3"/>
          <a:stretch>
            <a:fillRect/>
          </a:stretch>
        </p:blipFill>
        <p:spPr>
          <a:xfrm>
            <a:off x="367569" y="917300"/>
            <a:ext cx="4449553" cy="2441488"/>
          </a:xfrm>
          <a:prstGeom prst="rect">
            <a:avLst/>
          </a:prstGeom>
        </p:spPr>
      </p:pic>
      <p:sp>
        <p:nvSpPr>
          <p:cNvPr id="6" name="TextBox 5">
            <a:extLst>
              <a:ext uri="{FF2B5EF4-FFF2-40B4-BE49-F238E27FC236}">
                <a16:creationId xmlns:a16="http://schemas.microsoft.com/office/drawing/2014/main" id="{21C9E4F2-634E-C842-5369-9A16DDF9D1F8}"/>
              </a:ext>
            </a:extLst>
          </p:cNvPr>
          <p:cNvSpPr txBox="1"/>
          <p:nvPr/>
        </p:nvSpPr>
        <p:spPr>
          <a:xfrm>
            <a:off x="573625" y="41040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1096450" y="3533702"/>
            <a:ext cx="7769104" cy="1384995"/>
          </a:xfrm>
          <a:prstGeom prst="rect">
            <a:avLst/>
          </a:prstGeom>
          <a:noFill/>
        </p:spPr>
        <p:txBody>
          <a:bodyPr wrap="square" rtlCol="0">
            <a:spAutoFit/>
          </a:bodyPr>
          <a:lstStyle/>
          <a:p>
            <a:r>
              <a:rPr lang="en-US" sz="1200" b="1" dirty="0"/>
              <a:t>Inferences:</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0.295 indicates </a:t>
            </a:r>
            <a:r>
              <a:rPr lang="en-US" sz="1200" dirty="0">
                <a:latin typeface="Calibri" panose="020F0502020204030204" pitchFamily="34" charset="0"/>
                <a:ea typeface="Calibri" panose="020F0502020204030204" pitchFamily="34" charset="0"/>
                <a:cs typeface="Times New Roman" panose="02020603050405020304" pitchFamily="18" charset="0"/>
              </a:rPr>
              <a:t>29.5% of the variance in the dependent variable is explained by the independent variables </a:t>
            </a:r>
            <a:r>
              <a:rPr lang="en-AU" sz="1200" dirty="0">
                <a:latin typeface="Calibri" panose="020F0502020204030204" pitchFamily="34" charset="0"/>
                <a:ea typeface="Calibri" panose="020F0502020204030204" pitchFamily="34" charset="0"/>
                <a:cs typeface="Times New Roman" panose="02020603050405020304" pitchFamily="18" charset="0"/>
              </a:rPr>
              <a:t>.</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F-statistic tests the overall significance of the model. </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p-value of 0.294, the model as a whole is not statistically significant. </a:t>
            </a:r>
          </a:p>
          <a:p>
            <a:pPr marL="171450" indent="-171450">
              <a:buFont typeface="Arial" panose="020B0604020202020204" pitchFamily="34" charset="0"/>
              <a:buChar char="•"/>
            </a:pPr>
            <a:r>
              <a:rPr lang="en-AU" sz="12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Total Crime Rate per 100,000 population. </a:t>
            </a:r>
          </a:p>
          <a:p>
            <a:pPr marL="171450" indent="-171450">
              <a:buFont typeface="Arial" panose="020B0604020202020204" pitchFamily="34" charset="0"/>
              <a:buChar char="•"/>
            </a:pPr>
            <a:endParaRPr lang="en-AU" sz="1200" dirty="0"/>
          </a:p>
        </p:txBody>
      </p:sp>
      <p:sp>
        <p:nvSpPr>
          <p:cNvPr id="8" name="TextBox 7">
            <a:extLst>
              <a:ext uri="{FF2B5EF4-FFF2-40B4-BE49-F238E27FC236}">
                <a16:creationId xmlns:a16="http://schemas.microsoft.com/office/drawing/2014/main" id="{912CFDA8-2196-3CC4-B261-ED044BECBC45}"/>
              </a:ext>
            </a:extLst>
          </p:cNvPr>
          <p:cNvSpPr txBox="1"/>
          <p:nvPr/>
        </p:nvSpPr>
        <p:spPr>
          <a:xfrm>
            <a:off x="305251" y="3321487"/>
            <a:ext cx="2793649" cy="246221"/>
          </a:xfrm>
          <a:prstGeom prst="rect">
            <a:avLst/>
          </a:prstGeom>
          <a:noFill/>
        </p:spPr>
        <p:txBody>
          <a:bodyPr wrap="square" rtlCol="0">
            <a:spAutoFit/>
          </a:bodyPr>
          <a:lstStyle/>
          <a:p>
            <a:r>
              <a:rPr lang="en-AU" sz="1000" dirty="0"/>
              <a:t>Testing at alpha level =0.05</a:t>
            </a:r>
          </a:p>
        </p:txBody>
      </p:sp>
      <p:pic>
        <p:nvPicPr>
          <p:cNvPr id="4" name="Picture 3">
            <a:extLst>
              <a:ext uri="{FF2B5EF4-FFF2-40B4-BE49-F238E27FC236}">
                <a16:creationId xmlns:a16="http://schemas.microsoft.com/office/drawing/2014/main" id="{E2C1A134-051A-5CC7-2C2A-B71F183AAFE9}"/>
              </a:ext>
            </a:extLst>
          </p:cNvPr>
          <p:cNvPicPr>
            <a:picLocks noChangeAspect="1"/>
          </p:cNvPicPr>
          <p:nvPr/>
        </p:nvPicPr>
        <p:blipFill>
          <a:blip r:embed="rId4"/>
          <a:stretch>
            <a:fillRect/>
          </a:stretch>
        </p:blipFill>
        <p:spPr>
          <a:xfrm>
            <a:off x="4762236" y="917300"/>
            <a:ext cx="3808139" cy="2441488"/>
          </a:xfrm>
          <a:prstGeom prst="rect">
            <a:avLst/>
          </a:prstGeom>
        </p:spPr>
      </p:pic>
    </p:spTree>
    <p:extLst>
      <p:ext uri="{BB962C8B-B14F-4D97-AF65-F5344CB8AC3E}">
        <p14:creationId xmlns:p14="http://schemas.microsoft.com/office/powerpoint/2010/main" val="259782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0" y="61811"/>
            <a:ext cx="7746837" cy="52322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Property and deception offences rate</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481579" y="585031"/>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00959" y="3266450"/>
            <a:ext cx="8184912" cy="1384995"/>
          </a:xfrm>
          <a:prstGeom prst="rect">
            <a:avLst/>
          </a:prstGeom>
          <a:noFill/>
        </p:spPr>
        <p:txBody>
          <a:bodyPr wrap="square" rtlCol="0">
            <a:spAutoFit/>
          </a:bodyPr>
          <a:lstStyle/>
          <a:p>
            <a:r>
              <a:rPr lang="en-US" sz="1200" b="1" dirty="0"/>
              <a:t>Inferences: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0.309 indicates that approximately 30.9% of the variance in the dependent variable is explained by the independent variables.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With a </a:t>
            </a:r>
            <a:r>
              <a:rPr lang="en-AU" sz="1200" kern="100" dirty="0">
                <a:latin typeface="Calibri" panose="020F0502020204030204" pitchFamily="34" charset="0"/>
                <a:ea typeface="Calibri" panose="020F0502020204030204" pitchFamily="34" charset="0"/>
                <a:cs typeface="Times New Roman" panose="02020603050405020304" pitchFamily="18" charset="0"/>
              </a:rPr>
              <a:t>F</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-statistics p-value of 0.274, the model as a whole is not statistically significant.</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kern="100" dirty="0">
                <a:latin typeface="Calibri" panose="020F0502020204030204" pitchFamily="34" charset="0"/>
                <a:ea typeface="Calibri" panose="020F0502020204030204" pitchFamily="34" charset="0"/>
                <a:cs typeface="Times New Roman" panose="02020603050405020304" pitchFamily="18" charset="0"/>
              </a:rPr>
              <a:t>I</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ndependent variables, as a group, do not reliably predict the dependent variable.</a:t>
            </a:r>
          </a:p>
          <a:p>
            <a:pPr marL="285750" indent="-285750">
              <a:buFont typeface="Arial" panose="020B0604020202020204" pitchFamily="34" charset="0"/>
              <a:buChar char="•"/>
            </a:pPr>
            <a:r>
              <a:rPr lang="en-AU" sz="1200" kern="1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Property and deception offences Rate per 100,000 population. </a:t>
            </a: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7F4C581-F607-E3CE-2A20-7404B1555628}"/>
              </a:ext>
            </a:extLst>
          </p:cNvPr>
          <p:cNvPicPr>
            <a:picLocks noChangeAspect="1"/>
          </p:cNvPicPr>
          <p:nvPr/>
        </p:nvPicPr>
        <p:blipFill>
          <a:blip r:embed="rId3"/>
          <a:stretch>
            <a:fillRect/>
          </a:stretch>
        </p:blipFill>
        <p:spPr>
          <a:xfrm>
            <a:off x="343903" y="1108250"/>
            <a:ext cx="4530605" cy="1920269"/>
          </a:xfrm>
          <a:prstGeom prst="rect">
            <a:avLst/>
          </a:prstGeom>
        </p:spPr>
      </p:pic>
      <p:sp>
        <p:nvSpPr>
          <p:cNvPr id="3" name="TextBox 2">
            <a:extLst>
              <a:ext uri="{FF2B5EF4-FFF2-40B4-BE49-F238E27FC236}">
                <a16:creationId xmlns:a16="http://schemas.microsoft.com/office/drawing/2014/main" id="{3AFE1C4A-9DAA-0F87-4FB9-5702B53B195C}"/>
              </a:ext>
            </a:extLst>
          </p:cNvPr>
          <p:cNvSpPr txBox="1"/>
          <p:nvPr/>
        </p:nvSpPr>
        <p:spPr>
          <a:xfrm>
            <a:off x="454583" y="2983406"/>
            <a:ext cx="2680504" cy="246221"/>
          </a:xfrm>
          <a:prstGeom prst="rect">
            <a:avLst/>
          </a:prstGeom>
          <a:noFill/>
        </p:spPr>
        <p:txBody>
          <a:bodyPr wrap="square" rtlCol="0">
            <a:spAutoFit/>
          </a:bodyPr>
          <a:lstStyle/>
          <a:p>
            <a:r>
              <a:rPr lang="en-AU" sz="1000" dirty="0"/>
              <a:t>Testing at alpha level =0.05</a:t>
            </a:r>
          </a:p>
        </p:txBody>
      </p:sp>
      <p:pic>
        <p:nvPicPr>
          <p:cNvPr id="8" name="Picture 7">
            <a:extLst>
              <a:ext uri="{FF2B5EF4-FFF2-40B4-BE49-F238E27FC236}">
                <a16:creationId xmlns:a16="http://schemas.microsoft.com/office/drawing/2014/main" id="{88009244-6438-E1D3-2794-C1BB56B07C86}"/>
              </a:ext>
            </a:extLst>
          </p:cNvPr>
          <p:cNvPicPr>
            <a:picLocks noChangeAspect="1"/>
          </p:cNvPicPr>
          <p:nvPr/>
        </p:nvPicPr>
        <p:blipFill>
          <a:blip r:embed="rId4"/>
          <a:stretch>
            <a:fillRect/>
          </a:stretch>
        </p:blipFill>
        <p:spPr>
          <a:xfrm>
            <a:off x="4874508" y="1108251"/>
            <a:ext cx="3753853" cy="1920268"/>
          </a:xfrm>
          <a:prstGeom prst="rect">
            <a:avLst/>
          </a:prstGeom>
        </p:spPr>
      </p:pic>
    </p:spTree>
    <p:extLst>
      <p:ext uri="{BB962C8B-B14F-4D97-AF65-F5344CB8AC3E}">
        <p14:creationId xmlns:p14="http://schemas.microsoft.com/office/powerpoint/2010/main" val="977369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60245" y="96252"/>
            <a:ext cx="7746837" cy="57128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Crime against the person rate </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569944" y="64332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83400" y="3784127"/>
            <a:ext cx="7817149" cy="1046440"/>
          </a:xfrm>
          <a:prstGeom prst="rect">
            <a:avLst/>
          </a:prstGeom>
          <a:noFill/>
        </p:spPr>
        <p:txBody>
          <a:bodyPr wrap="square" rtlCol="0">
            <a:spAutoFit/>
          </a:bodyPr>
          <a:lstStyle/>
          <a:p>
            <a:r>
              <a:rPr lang="en-US" b="1" dirty="0"/>
              <a:t>Inferences:</a:t>
            </a:r>
          </a:p>
          <a:p>
            <a:pPr marL="285750" indent="-285750">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R-squared (R²) of 0.457 indicates that approximately 45.7% of the variance in the dependent variable is explained by the independent variables.</a:t>
            </a:r>
          </a:p>
          <a:p>
            <a:pPr marL="285750" indent="-2857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F-statistics p-value of 0.118, the model as a whole is not statistically significant</a:t>
            </a:r>
            <a:r>
              <a:rPr lang="en-AU"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in predicting Crimes against the person Rate per 100,000 population.</a:t>
            </a:r>
            <a:endParaRPr lang="en-US" sz="1200" b="1" dirty="0"/>
          </a:p>
        </p:txBody>
      </p:sp>
      <p:pic>
        <p:nvPicPr>
          <p:cNvPr id="9" name="Picture 8">
            <a:extLst>
              <a:ext uri="{FF2B5EF4-FFF2-40B4-BE49-F238E27FC236}">
                <a16:creationId xmlns:a16="http://schemas.microsoft.com/office/drawing/2014/main" id="{A9BC4E75-F059-252D-D7CC-0C3FB74EFAAF}"/>
              </a:ext>
            </a:extLst>
          </p:cNvPr>
          <p:cNvPicPr>
            <a:picLocks noChangeAspect="1"/>
          </p:cNvPicPr>
          <p:nvPr/>
        </p:nvPicPr>
        <p:blipFill>
          <a:blip r:embed="rId3"/>
          <a:stretch>
            <a:fillRect/>
          </a:stretch>
        </p:blipFill>
        <p:spPr>
          <a:xfrm>
            <a:off x="281788" y="1214607"/>
            <a:ext cx="4377066" cy="2241108"/>
          </a:xfrm>
          <a:prstGeom prst="rect">
            <a:avLst/>
          </a:prstGeom>
        </p:spPr>
      </p:pic>
      <p:sp>
        <p:nvSpPr>
          <p:cNvPr id="10" name="TextBox 9">
            <a:extLst>
              <a:ext uri="{FF2B5EF4-FFF2-40B4-BE49-F238E27FC236}">
                <a16:creationId xmlns:a16="http://schemas.microsoft.com/office/drawing/2014/main" id="{7D664C08-4612-7915-DCF7-C45D28705203}"/>
              </a:ext>
            </a:extLst>
          </p:cNvPr>
          <p:cNvSpPr txBox="1"/>
          <p:nvPr/>
        </p:nvSpPr>
        <p:spPr>
          <a:xfrm>
            <a:off x="214872" y="3455715"/>
            <a:ext cx="2793649" cy="261610"/>
          </a:xfrm>
          <a:prstGeom prst="rect">
            <a:avLst/>
          </a:prstGeom>
          <a:noFill/>
        </p:spPr>
        <p:txBody>
          <a:bodyPr wrap="square" rtlCol="0">
            <a:spAutoFit/>
          </a:bodyPr>
          <a:lstStyle/>
          <a:p>
            <a:r>
              <a:rPr lang="en-AU" sz="1050" dirty="0"/>
              <a:t>Testing at alpha level =0.05</a:t>
            </a:r>
          </a:p>
        </p:txBody>
      </p:sp>
      <p:pic>
        <p:nvPicPr>
          <p:cNvPr id="4" name="Picture 3">
            <a:extLst>
              <a:ext uri="{FF2B5EF4-FFF2-40B4-BE49-F238E27FC236}">
                <a16:creationId xmlns:a16="http://schemas.microsoft.com/office/drawing/2014/main" id="{C46D9625-E04B-43DD-064C-FC137AB9C1C1}"/>
              </a:ext>
            </a:extLst>
          </p:cNvPr>
          <p:cNvPicPr>
            <a:picLocks noChangeAspect="1"/>
          </p:cNvPicPr>
          <p:nvPr/>
        </p:nvPicPr>
        <p:blipFill>
          <a:blip r:embed="rId4"/>
          <a:stretch>
            <a:fillRect/>
          </a:stretch>
        </p:blipFill>
        <p:spPr>
          <a:xfrm>
            <a:off x="4658853" y="1214607"/>
            <a:ext cx="3766689" cy="2241107"/>
          </a:xfrm>
          <a:prstGeom prst="rect">
            <a:avLst/>
          </a:prstGeom>
        </p:spPr>
      </p:pic>
    </p:spTree>
    <p:extLst>
      <p:ext uri="{BB962C8B-B14F-4D97-AF65-F5344CB8AC3E}">
        <p14:creationId xmlns:p14="http://schemas.microsoft.com/office/powerpoint/2010/main" val="2555864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51"/>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402" name="Google Shape;1402;p51"/>
          <p:cNvSpPr txBox="1">
            <a:spLocks noGrp="1"/>
          </p:cNvSpPr>
          <p:nvPr>
            <p:ph type="title"/>
          </p:nvPr>
        </p:nvSpPr>
        <p:spPr>
          <a:xfrm>
            <a:off x="592356" y="2067863"/>
            <a:ext cx="6140388" cy="1963850"/>
          </a:xfrm>
          <a:prstGeom prst="rect">
            <a:avLst/>
          </a:prstGeom>
        </p:spPr>
        <p:txBody>
          <a:bodyPr spcFirstLastPara="1" wrap="square" lIns="91425" tIns="91425" rIns="91425" bIns="91425" anchor="t" anchorCtr="0">
            <a:noAutofit/>
          </a:bodyPr>
          <a:lstStyle/>
          <a:p>
            <a:pPr lvl="0" algn="just">
              <a:lnSpc>
                <a:spcPct val="107000"/>
              </a:lnSpc>
              <a:spcAft>
                <a:spcPts val="800"/>
              </a:spcAft>
              <a:tabLst>
                <a:tab pos="457200" algn="l"/>
              </a:tabLst>
            </a:pPr>
            <a:b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t>Conclusions/</a:t>
            </a:r>
            <a:r>
              <a:rPr lang="en-GB" sz="2800"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Recommendations</a:t>
            </a:r>
            <a:endParaRPr lang="en-GB" sz="2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1403" name="Google Shape;1403;p51"/>
          <p:cNvGrpSpPr/>
          <p:nvPr/>
        </p:nvGrpSpPr>
        <p:grpSpPr>
          <a:xfrm>
            <a:off x="-1058450" y="-198500"/>
            <a:ext cx="11484375" cy="5989700"/>
            <a:chOff x="-1058450" y="-198500"/>
            <a:chExt cx="11484375" cy="5989700"/>
          </a:xfrm>
        </p:grpSpPr>
        <p:grpSp>
          <p:nvGrpSpPr>
            <p:cNvPr id="1404" name="Google Shape;1404;p51"/>
            <p:cNvGrpSpPr/>
            <p:nvPr/>
          </p:nvGrpSpPr>
          <p:grpSpPr>
            <a:xfrm>
              <a:off x="-1058450" y="-198500"/>
              <a:ext cx="11484375" cy="5478125"/>
              <a:chOff x="-1058450" y="-198500"/>
              <a:chExt cx="11484375" cy="5478125"/>
            </a:xfrm>
          </p:grpSpPr>
          <p:grpSp>
            <p:nvGrpSpPr>
              <p:cNvPr id="1405" name="Google Shape;1405;p51"/>
              <p:cNvGrpSpPr/>
              <p:nvPr/>
            </p:nvGrpSpPr>
            <p:grpSpPr>
              <a:xfrm>
                <a:off x="206600" y="179025"/>
                <a:ext cx="8180950" cy="4793000"/>
                <a:chOff x="206600" y="179025"/>
                <a:chExt cx="8180950" cy="4793000"/>
              </a:xfrm>
            </p:grpSpPr>
            <p:cxnSp>
              <p:nvCxnSpPr>
                <p:cNvPr id="1406" name="Google Shape;1406;p51"/>
                <p:cNvCxnSpPr/>
                <p:nvPr/>
              </p:nvCxnSpPr>
              <p:spPr>
                <a:xfrm>
                  <a:off x="3731975" y="179025"/>
                  <a:ext cx="4580700" cy="517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7" name="Google Shape;1407;p5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8" name="Google Shape;1408;p51"/>
                <p:cNvCxnSpPr/>
                <p:nvPr/>
              </p:nvCxnSpPr>
              <p:spPr>
                <a:xfrm>
                  <a:off x="274100" y="1281425"/>
                  <a:ext cx="517800" cy="3690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9" name="Google Shape;1409;p51"/>
                <p:cNvCxnSpPr/>
                <p:nvPr/>
              </p:nvCxnSpPr>
              <p:spPr>
                <a:xfrm rot="10800000" flipH="1">
                  <a:off x="819150" y="4365050"/>
                  <a:ext cx="7568400" cy="593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0" name="Google Shape;1410;p51"/>
                <p:cNvCxnSpPr/>
                <p:nvPr/>
              </p:nvCxnSpPr>
              <p:spPr>
                <a:xfrm rot="10800000">
                  <a:off x="8299075" y="751250"/>
                  <a:ext cx="75300" cy="3576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cxnSp>
            <p:nvCxnSpPr>
              <p:cNvPr id="1411" name="Google Shape;1411;p51"/>
              <p:cNvCxnSpPr/>
              <p:nvPr/>
            </p:nvCxnSpPr>
            <p:spPr>
              <a:xfrm>
                <a:off x="8220925" y="657975"/>
                <a:ext cx="2205000" cy="1293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2" name="Google Shape;1412;p51"/>
              <p:cNvCxnSpPr/>
              <p:nvPr/>
            </p:nvCxnSpPr>
            <p:spPr>
              <a:xfrm flipH="1">
                <a:off x="-214750" y="4944825"/>
                <a:ext cx="1020300" cy="334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3" name="Google Shape;1413;p51"/>
              <p:cNvCxnSpPr/>
              <p:nvPr/>
            </p:nvCxnSpPr>
            <p:spPr>
              <a:xfrm rot="10800000">
                <a:off x="-1058450" y="-1985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1414" name="Google Shape;1414;p51"/>
              <p:cNvGrpSpPr/>
              <p:nvPr/>
            </p:nvGrpSpPr>
            <p:grpSpPr>
              <a:xfrm>
                <a:off x="149775" y="882013"/>
                <a:ext cx="255275" cy="412200"/>
                <a:chOff x="5682925" y="3195675"/>
                <a:chExt cx="255275" cy="412200"/>
              </a:xfrm>
            </p:grpSpPr>
            <p:sp>
              <p:nvSpPr>
                <p:cNvPr id="1415" name="Google Shape;1415;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22" name="Google Shape;1422;p51"/>
            <p:cNvCxnSpPr/>
            <p:nvPr/>
          </p:nvCxnSpPr>
          <p:spPr>
            <a:xfrm rot="10800000">
              <a:off x="8430775" y="43218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423" name="Google Shape;1423;p51"/>
          <p:cNvGrpSpPr/>
          <p:nvPr/>
        </p:nvGrpSpPr>
        <p:grpSpPr>
          <a:xfrm>
            <a:off x="8132275" y="412188"/>
            <a:ext cx="255275" cy="412200"/>
            <a:chOff x="5682925" y="3195675"/>
            <a:chExt cx="255275" cy="412200"/>
          </a:xfrm>
        </p:grpSpPr>
        <p:sp>
          <p:nvSpPr>
            <p:cNvPr id="1424" name="Google Shape;1424;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1"/>
          <p:cNvGrpSpPr/>
          <p:nvPr/>
        </p:nvGrpSpPr>
        <p:grpSpPr>
          <a:xfrm>
            <a:off x="3662550" y="-12"/>
            <a:ext cx="255288" cy="412200"/>
            <a:chOff x="5682925" y="3195675"/>
            <a:chExt cx="255288" cy="412200"/>
          </a:xfrm>
        </p:grpSpPr>
        <p:sp>
          <p:nvSpPr>
            <p:cNvPr id="1432" name="Google Shape;1432;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1"/>
          <p:cNvGrpSpPr/>
          <p:nvPr/>
        </p:nvGrpSpPr>
        <p:grpSpPr>
          <a:xfrm>
            <a:off x="713225" y="4603988"/>
            <a:ext cx="255288" cy="412200"/>
            <a:chOff x="5682925" y="3195675"/>
            <a:chExt cx="255288" cy="412200"/>
          </a:xfrm>
        </p:grpSpPr>
        <p:sp>
          <p:nvSpPr>
            <p:cNvPr id="1440" name="Google Shape;1440;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1"/>
          <p:cNvGrpSpPr/>
          <p:nvPr/>
        </p:nvGrpSpPr>
        <p:grpSpPr>
          <a:xfrm>
            <a:off x="8220913" y="4022913"/>
            <a:ext cx="255275" cy="412200"/>
            <a:chOff x="5682925" y="3195675"/>
            <a:chExt cx="255275" cy="412200"/>
          </a:xfrm>
        </p:grpSpPr>
        <p:sp>
          <p:nvSpPr>
            <p:cNvPr id="1448" name="Google Shape;1448;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67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378D-51BB-78A8-F821-631BDB64969E}"/>
              </a:ext>
            </a:extLst>
          </p:cNvPr>
          <p:cNvSpPr>
            <a:spLocks noGrp="1"/>
          </p:cNvSpPr>
          <p:nvPr>
            <p:ph type="title"/>
          </p:nvPr>
        </p:nvSpPr>
        <p:spPr>
          <a:xfrm>
            <a:off x="2110628" y="-350910"/>
            <a:ext cx="3593400" cy="1060800"/>
          </a:xfrm>
        </p:spPr>
        <p:txBody>
          <a:bodyPr/>
          <a:lstStyle/>
          <a:p>
            <a:r>
              <a:rPr lang="en-AU" dirty="0"/>
              <a:t>Conclusions:</a:t>
            </a:r>
          </a:p>
        </p:txBody>
      </p:sp>
      <p:sp>
        <p:nvSpPr>
          <p:cNvPr id="3" name="Subtitle 2">
            <a:extLst>
              <a:ext uri="{FF2B5EF4-FFF2-40B4-BE49-F238E27FC236}">
                <a16:creationId xmlns:a16="http://schemas.microsoft.com/office/drawing/2014/main" id="{572237A6-897C-F62B-48B3-D2B431DFCF87}"/>
              </a:ext>
            </a:extLst>
          </p:cNvPr>
          <p:cNvSpPr>
            <a:spLocks noGrp="1"/>
          </p:cNvSpPr>
          <p:nvPr>
            <p:ph type="subTitle" idx="1"/>
          </p:nvPr>
        </p:nvSpPr>
        <p:spPr>
          <a:xfrm>
            <a:off x="1114118" y="1081597"/>
            <a:ext cx="6915764" cy="2631637"/>
          </a:xfrm>
        </p:spPr>
        <p:txBody>
          <a:bodyPr/>
          <a:lstStyle/>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Melbourne has the highest crime rate.</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Urban and regional areas both have high crime rates.</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Property crimes are most common.</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COVID-19 lockdowns might have impacted crime rates.</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Theft is the most frequent offence.</a:t>
            </a:r>
            <a:endParaRPr lang="en-AU" sz="1600" dirty="0">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Fail to reject the null hypothesis: </a:t>
            </a:r>
            <a:r>
              <a:rPr lang="en-US" sz="1600" dirty="0">
                <a:latin typeface="Calibri" panose="020F0502020204030204" pitchFamily="34" charset="0"/>
                <a:ea typeface="Calibri" panose="020F0502020204030204" pitchFamily="34" charset="0"/>
                <a:cs typeface="Calibri" panose="020F0502020204030204" pitchFamily="34" charset="0"/>
              </a:rPr>
              <a:t>The rate of unemployment and inflation does not influence crime rates in Victoria.</a:t>
            </a:r>
          </a:p>
          <a:p>
            <a:pPr algn="l">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All 3 regression models did not show statistical significance in predicting crime rates in Victoria.</a:t>
            </a:r>
          </a:p>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 Other factors (such as psychological, social, political, and self interest) may be what’s driving crime in Victoria than economic factors. </a:t>
            </a:r>
          </a:p>
          <a:p>
            <a:pPr algn="l">
              <a:buFont typeface="Arial" panose="020B0604020202020204" pitchFamily="34" charset="0"/>
              <a:buChar char="•"/>
            </a:pPr>
            <a:endParaRPr lang="en-AU" dirty="0"/>
          </a:p>
          <a:p>
            <a:pPr algn="l">
              <a:buFont typeface="Arial" panose="020B0604020202020204" pitchFamily="34" charset="0"/>
              <a:buChar char="•"/>
            </a:pPr>
            <a:endParaRPr lang="en-AU" dirty="0"/>
          </a:p>
        </p:txBody>
      </p:sp>
    </p:spTree>
    <p:extLst>
      <p:ext uri="{BB962C8B-B14F-4D97-AF65-F5344CB8AC3E}">
        <p14:creationId xmlns:p14="http://schemas.microsoft.com/office/powerpoint/2010/main" val="2374689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2" name="Google Shape;1096;p40">
            <a:extLst>
              <a:ext uri="{FF2B5EF4-FFF2-40B4-BE49-F238E27FC236}">
                <a16:creationId xmlns:a16="http://schemas.microsoft.com/office/drawing/2014/main" id="{11B62FA0-6B0E-8E89-BCBA-B90D4ACBE234}"/>
              </a:ext>
            </a:extLst>
          </p:cNvPr>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Recomendations:</a:t>
            </a:r>
            <a:endParaRPr dirty="0"/>
          </a:p>
        </p:txBody>
      </p:sp>
      <p:sp>
        <p:nvSpPr>
          <p:cNvPr id="3" name="TextBox 2">
            <a:extLst>
              <a:ext uri="{FF2B5EF4-FFF2-40B4-BE49-F238E27FC236}">
                <a16:creationId xmlns:a16="http://schemas.microsoft.com/office/drawing/2014/main" id="{51BB9770-2597-D0F3-CA57-195B1669068C}"/>
              </a:ext>
            </a:extLst>
          </p:cNvPr>
          <p:cNvSpPr txBox="1"/>
          <p:nvPr/>
        </p:nvSpPr>
        <p:spPr>
          <a:xfrm>
            <a:off x="403514" y="609436"/>
            <a:ext cx="7436471" cy="3837717"/>
          </a:xfrm>
          <a:prstGeom prst="rect">
            <a:avLst/>
          </a:prstGeom>
          <a:noFill/>
        </p:spPr>
        <p:txBody>
          <a:bodyPr wrap="square" rtlCol="0">
            <a:spAutoFit/>
          </a:bodyPr>
          <a:lstStyle/>
          <a:p>
            <a:pPr marL="342900" indent="-342900">
              <a:lnSpc>
                <a:spcPct val="107000"/>
              </a:lnSpc>
              <a:spcAft>
                <a:spcPts val="800"/>
              </a:spcAft>
              <a:buFont typeface="Symbol" panose="05050102010706020507" pitchFamily="18" charset="2"/>
              <a:buChar char=""/>
            </a:pPr>
            <a:endParaRPr lang="en-AU" sz="14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AU" sz="16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sz="1600" i="0" dirty="0">
                <a:solidFill>
                  <a:srgbClr val="1F1F1F"/>
                </a:solidFill>
                <a:effectLst/>
                <a:latin typeface="Calibri" panose="020F0502020204030204" pitchFamily="34" charset="0"/>
                <a:cs typeface="Calibri" panose="020F0502020204030204" pitchFamily="34" charset="0"/>
              </a:rPr>
              <a:t>Focus on High Crime Rate LGAs</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Addressing Potential Socioeconomic Factors</a:t>
            </a:r>
          </a:p>
          <a:p>
            <a:pPr marL="342900" indent="-342900">
              <a:lnSpc>
                <a:spcPct val="107000"/>
              </a:lnSpc>
              <a:spcAft>
                <a:spcPts val="800"/>
              </a:spcAft>
              <a:buFont typeface="Symbol" panose="05050102010706020507" pitchFamily="18" charset="2"/>
              <a:buChar char=""/>
            </a:pPr>
            <a:r>
              <a:rPr lang="en-US" sz="1600" dirty="0">
                <a:solidFill>
                  <a:srgbClr val="1F1F1F"/>
                </a:solidFill>
                <a:latin typeface="Calibri" panose="020F0502020204030204" pitchFamily="34" charset="0"/>
                <a:cs typeface="Calibri" panose="020F0502020204030204" pitchFamily="34" charset="0"/>
              </a:rPr>
              <a:t>Community Engagement and Crime Prevention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sym typeface="Azeret Mono"/>
              </a:rPr>
              <a:t>Focus on Rehabilitation and Reintegration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Invest in Data-Driven Policing</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Exploring additional economic variables such as change in RBA interest rate and real GDP over the years.</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Gaining access to a larger historic dataset for a more robust analysis</a:t>
            </a:r>
          </a:p>
          <a:p>
            <a:pPr marL="342900" indent="-342900">
              <a:lnSpc>
                <a:spcPct val="107000"/>
              </a:lnSpc>
              <a:spcAft>
                <a:spcPts val="800"/>
              </a:spcAft>
              <a:buFont typeface="Symbol" panose="05050102010706020507" pitchFamily="18" charset="2"/>
              <a:buChar char=""/>
            </a:pPr>
            <a:endParaRPr lang="en-AU" sz="1400" kern="100" dirty="0">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A group of people standing next to a computer screen&#10;&#10;Description automatically generated">
            <a:extLst>
              <a:ext uri="{FF2B5EF4-FFF2-40B4-BE49-F238E27FC236}">
                <a16:creationId xmlns:a16="http://schemas.microsoft.com/office/drawing/2014/main" id="{6D4E8245-4242-0C10-FD2B-48A375CEAB72}"/>
              </a:ext>
            </a:extLst>
          </p:cNvPr>
          <p:cNvPicPr>
            <a:picLocks noChangeAspect="1"/>
          </p:cNvPicPr>
          <p:nvPr/>
        </p:nvPicPr>
        <p:blipFill>
          <a:blip r:embed="rId3"/>
          <a:stretch>
            <a:fillRect/>
          </a:stretch>
        </p:blipFill>
        <p:spPr>
          <a:xfrm>
            <a:off x="4938638" y="729304"/>
            <a:ext cx="3546665" cy="2364638"/>
          </a:xfrm>
          <a:prstGeom prst="rect">
            <a:avLst/>
          </a:prstGeom>
        </p:spPr>
      </p:pic>
    </p:spTree>
    <p:extLst>
      <p:ext uri="{BB962C8B-B14F-4D97-AF65-F5344CB8AC3E}">
        <p14:creationId xmlns:p14="http://schemas.microsoft.com/office/powerpoint/2010/main" val="3643517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71"/>
          <p:cNvSpPr txBox="1">
            <a:spLocks noGrp="1"/>
          </p:cNvSpPr>
          <p:nvPr>
            <p:ph type="title"/>
          </p:nvPr>
        </p:nvSpPr>
        <p:spPr>
          <a:xfrm>
            <a:off x="2115706" y="1007663"/>
            <a:ext cx="4852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832" name="Google Shape;1832;p7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Azeret Mono"/>
                <a:ea typeface="Azeret Mono"/>
                <a:cs typeface="Azeret Mono"/>
                <a:sym typeface="Azeret Mono"/>
              </a:rPr>
              <a:t>Do you have any questions?</a:t>
            </a:r>
            <a:endParaRPr sz="1900" b="1" dirty="0">
              <a:latin typeface="Azeret Mono"/>
              <a:ea typeface="Azeret Mono"/>
              <a:cs typeface="Azeret Mono"/>
              <a:sym typeface="Azeret Mono"/>
            </a:endParaRPr>
          </a:p>
        </p:txBody>
      </p:sp>
      <p:grpSp>
        <p:nvGrpSpPr>
          <p:cNvPr id="1846" name="Google Shape;1846;p71"/>
          <p:cNvGrpSpPr/>
          <p:nvPr/>
        </p:nvGrpSpPr>
        <p:grpSpPr>
          <a:xfrm>
            <a:off x="206600" y="179025"/>
            <a:ext cx="8180825" cy="4850600"/>
            <a:chOff x="206600" y="179025"/>
            <a:chExt cx="8180825" cy="4850600"/>
          </a:xfrm>
        </p:grpSpPr>
        <p:cxnSp>
          <p:nvCxnSpPr>
            <p:cNvPr id="1847" name="Google Shape;1847;p71"/>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8" name="Google Shape;1848;p7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9" name="Google Shape;1849;p71"/>
            <p:cNvCxnSpPr/>
            <p:nvPr/>
          </p:nvCxnSpPr>
          <p:spPr>
            <a:xfrm>
              <a:off x="274100" y="1281425"/>
              <a:ext cx="589200" cy="374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0" name="Google Shape;1850;p71"/>
            <p:cNvCxnSpPr/>
            <p:nvPr/>
          </p:nvCxnSpPr>
          <p:spPr>
            <a:xfrm rot="10800000" flipH="1">
              <a:off x="904525" y="4365050"/>
              <a:ext cx="7482900" cy="6510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1" name="Google Shape;1851;p71"/>
            <p:cNvCxnSpPr/>
            <p:nvPr/>
          </p:nvCxnSpPr>
          <p:spPr>
            <a:xfrm rot="10800000">
              <a:off x="7695475" y="253550"/>
              <a:ext cx="678900" cy="4074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852" name="Google Shape;1852;p71"/>
          <p:cNvGrpSpPr/>
          <p:nvPr/>
        </p:nvGrpSpPr>
        <p:grpSpPr>
          <a:xfrm>
            <a:off x="7548800" y="-12"/>
            <a:ext cx="255275" cy="412200"/>
            <a:chOff x="5682925" y="3195675"/>
            <a:chExt cx="255275" cy="412200"/>
          </a:xfrm>
        </p:grpSpPr>
        <p:sp>
          <p:nvSpPr>
            <p:cNvPr id="1853" name="Google Shape;1853;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1"/>
          <p:cNvGrpSpPr/>
          <p:nvPr/>
        </p:nvGrpSpPr>
        <p:grpSpPr>
          <a:xfrm>
            <a:off x="149775" y="882013"/>
            <a:ext cx="255275" cy="412200"/>
            <a:chOff x="5682925" y="3195675"/>
            <a:chExt cx="255275" cy="412200"/>
          </a:xfrm>
        </p:grpSpPr>
        <p:sp>
          <p:nvSpPr>
            <p:cNvPr id="1861" name="Google Shape;1861;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71"/>
          <p:cNvGrpSpPr/>
          <p:nvPr/>
        </p:nvGrpSpPr>
        <p:grpSpPr>
          <a:xfrm>
            <a:off x="8220913" y="4022913"/>
            <a:ext cx="255275" cy="412200"/>
            <a:chOff x="5682925" y="3195675"/>
            <a:chExt cx="255275" cy="412200"/>
          </a:xfrm>
        </p:grpSpPr>
        <p:sp>
          <p:nvSpPr>
            <p:cNvPr id="1869" name="Google Shape;1869;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1"/>
          <p:cNvGrpSpPr/>
          <p:nvPr/>
        </p:nvGrpSpPr>
        <p:grpSpPr>
          <a:xfrm>
            <a:off x="3662550" y="-12"/>
            <a:ext cx="255288" cy="412200"/>
            <a:chOff x="5682925" y="3195675"/>
            <a:chExt cx="255288" cy="412200"/>
          </a:xfrm>
        </p:grpSpPr>
        <p:sp>
          <p:nvSpPr>
            <p:cNvPr id="1877" name="Google Shape;1877;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1"/>
          <p:cNvGrpSpPr/>
          <p:nvPr/>
        </p:nvGrpSpPr>
        <p:grpSpPr>
          <a:xfrm>
            <a:off x="770125" y="4731288"/>
            <a:ext cx="255288" cy="412200"/>
            <a:chOff x="5682925" y="3195675"/>
            <a:chExt cx="255288" cy="412200"/>
          </a:xfrm>
        </p:grpSpPr>
        <p:sp>
          <p:nvSpPr>
            <p:cNvPr id="1885" name="Google Shape;1885;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0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r>
              <a:rPr lang="en" sz="3200" dirty="0">
                <a:solidFill>
                  <a:schemeClr val="lt2"/>
                </a:solidFill>
              </a:rPr>
              <a:t>Research Questions:</a:t>
            </a:r>
            <a:endParaRPr sz="3200" dirty="0">
              <a:solidFill>
                <a:schemeClr val="lt2"/>
              </a:solidFill>
            </a:endParaRPr>
          </a:p>
        </p:txBody>
      </p:sp>
      <p:sp>
        <p:nvSpPr>
          <p:cNvPr id="1103" name="Google Shape;1103;p40"/>
          <p:cNvSpPr txBox="1">
            <a:spLocks noGrp="1"/>
          </p:cNvSpPr>
          <p:nvPr>
            <p:ph type="title" idx="7"/>
          </p:nvPr>
        </p:nvSpPr>
        <p:spPr>
          <a:xfrm>
            <a:off x="720000"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4" name="Google Shape;1104;p40"/>
          <p:cNvSpPr txBox="1">
            <a:spLocks noGrp="1"/>
          </p:cNvSpPr>
          <p:nvPr>
            <p:ph type="title" idx="8"/>
          </p:nvPr>
        </p:nvSpPr>
        <p:spPr>
          <a:xfrm>
            <a:off x="719951" y="358588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26050" y="1426026"/>
            <a:ext cx="6662009"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1800" b="0" kern="100" dirty="0">
                <a:latin typeface="Calibri" panose="020F0502020204030204" pitchFamily="34" charset="0"/>
                <a:ea typeface="Calibri" panose="020F0502020204030204" pitchFamily="34" charset="0"/>
                <a:cs typeface="Arial" panose="020B0604020202020204" pitchFamily="34" charset="0"/>
              </a:rPr>
              <a:t>?</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634401" y="2108613"/>
            <a:ext cx="6662008"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Which LGAs have the highest crime rates and how has it changed over the past 10 years?</a:t>
            </a:r>
          </a:p>
        </p:txBody>
      </p:sp>
      <p:sp>
        <p:nvSpPr>
          <p:cNvPr id="1111" name="Google Shape;1111;p40"/>
          <p:cNvSpPr txBox="1">
            <a:spLocks noGrp="1"/>
          </p:cNvSpPr>
          <p:nvPr>
            <p:ph type="subTitle" idx="18"/>
          </p:nvPr>
        </p:nvSpPr>
        <p:spPr>
          <a:xfrm>
            <a:off x="1768883" y="2988987"/>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3" name="Google Shape;1113;p40"/>
          <p:cNvSpPr txBox="1">
            <a:spLocks noGrp="1"/>
          </p:cNvSpPr>
          <p:nvPr>
            <p:ph type="subTitle" idx="20"/>
          </p:nvPr>
        </p:nvSpPr>
        <p:spPr>
          <a:xfrm>
            <a:off x="1634401" y="3707979"/>
            <a:ext cx="6662007"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Do economic factors, such as unemployment rate and inflation rate, affect crime rates?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57524" y="1133314"/>
            <a:ext cx="7796253" cy="824459"/>
          </a:xfrm>
          <a:prstGeom prst="rect">
            <a:avLst/>
          </a:prstGeom>
        </p:spPr>
        <p:txBody>
          <a:bodyPr spcFirstLastPara="1" wrap="square" lIns="91425" tIns="91425" rIns="91425" bIns="91425" anchor="b" anchorCtr="0">
            <a:noAutofit/>
          </a:bodyPr>
          <a:lstStyle/>
          <a:p>
            <a:pPr marL="0" lvl="0" indent="0" algn="l"/>
            <a:r>
              <a:rPr lang="en-AU" sz="3200" dirty="0"/>
              <a:t>Data Sources/ Data sets used:</a:t>
            </a:r>
            <a:endParaRPr sz="3200" dirty="0"/>
          </a:p>
        </p:txBody>
      </p:sp>
      <p:sp>
        <p:nvSpPr>
          <p:cNvPr id="1091" name="Google Shape;1091;p39"/>
          <p:cNvSpPr txBox="1">
            <a:spLocks noGrp="1"/>
          </p:cNvSpPr>
          <p:nvPr>
            <p:ph type="subTitle" idx="1"/>
          </p:nvPr>
        </p:nvSpPr>
        <p:spPr>
          <a:xfrm>
            <a:off x="1198804" y="1545544"/>
            <a:ext cx="7200917" cy="2931040"/>
          </a:xfrm>
          <a:prstGeom prst="rect">
            <a:avLst/>
          </a:prstGeom>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Crime Statistics Agency</a:t>
            </a:r>
          </a:p>
          <a:p>
            <a:pPr marL="0" lvl="0" indent="0" algn="l" rtl="0">
              <a:lnSpc>
                <a:spcPct val="200000"/>
              </a:lnSpc>
              <a:spcBef>
                <a:spcPts val="0"/>
              </a:spcBef>
              <a:spcAft>
                <a:spcPts val="0"/>
              </a:spcAft>
            </a:pPr>
            <a:r>
              <a:rPr lang="en-US" u="sng" dirty="0">
                <a:latin typeface="Calibri" panose="020F0502020204030204" pitchFamily="34" charset="0"/>
                <a:ea typeface="Calibri" panose="020F0502020204030204" pitchFamily="34" charset="0"/>
                <a:cs typeface="Calibri" panose="020F0502020204030204" pitchFamily="34" charset="0"/>
                <a:hlinkClick r:id="rId3" tooltip="Open file in new window">
                  <a:extLst>
                    <a:ext uri="{A12FA001-AC4F-418D-AE19-62706E023703}">
                      <ahyp:hlinkClr xmlns:ahyp="http://schemas.microsoft.com/office/drawing/2018/hyperlinkcolor" val="tx"/>
                    </a:ext>
                  </a:extLst>
                </a:hlinkClick>
              </a:rPr>
              <a:t>Data Tables LGA Criminal Incidents Year Ending December 2023 (XLSX, 17.29 MB)</a:t>
            </a:r>
            <a:r>
              <a:rPr lang="en-GB" u="sng" dirty="0">
                <a:latin typeface="Calibri" panose="020F0502020204030204" pitchFamily="34" charset="0"/>
                <a:ea typeface="Calibri" panose="020F0502020204030204" pitchFamily="34" charset="0"/>
                <a:cs typeface="Calibri" panose="020F0502020204030204" pitchFamily="34" charset="0"/>
              </a:rPr>
              <a:t> </a:t>
            </a:r>
          </a:p>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Australian Bureau of Statistics</a:t>
            </a: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US" u="sng" dirty="0" err="1">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Labour</a:t>
            </a:r>
            <a:r>
              <a:rPr lang="en-US" u="sng" dirty="0">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Force, Australia, February 2024</a:t>
            </a:r>
            <a:endParaRPr lang="en-US" u="sng"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GB" u="sng"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Consumer Price Index, Australia, December Quarter 2023</a:t>
            </a:r>
            <a:endParaRPr u="sng" dirty="0">
              <a:latin typeface="Calibri" panose="020F0502020204030204" pitchFamily="34" charset="0"/>
              <a:ea typeface="Calibri" panose="020F0502020204030204" pitchFamily="34" charset="0"/>
              <a:cs typeface="Calibri" panose="020F0502020204030204" pitchFamily="34" charset="0"/>
            </a:endParaRPr>
          </a:p>
        </p:txBody>
      </p:sp>
      <p:pic>
        <p:nvPicPr>
          <p:cNvPr id="6" name="Google Shape;1175;p43">
            <a:extLst>
              <a:ext uri="{FF2B5EF4-FFF2-40B4-BE49-F238E27FC236}">
                <a16:creationId xmlns:a16="http://schemas.microsoft.com/office/drawing/2014/main" id="{3341C597-540E-4E01-0372-56976AAF7790}"/>
              </a:ext>
            </a:extLst>
          </p:cNvPr>
          <p:cNvPicPr preferRelativeResize="0">
            <a:picLocks/>
          </p:cNvPicPr>
          <p:nvPr/>
        </p:nvPicPr>
        <p:blipFill rotWithShape="1">
          <a:blip r:embed="rId6">
            <a:alphaModFix/>
          </a:blip>
          <a:srcRect l="2177" t="23169" r="23336" b="128"/>
          <a:stretch/>
        </p:blipFill>
        <p:spPr>
          <a:xfrm>
            <a:off x="6365020" y="2802834"/>
            <a:ext cx="1904337" cy="1263012"/>
          </a:xfrm>
          <a:prstGeom prst="rect">
            <a:avLst/>
          </a:prstGeom>
        </p:spPr>
      </p:pic>
    </p:spTree>
    <p:extLst>
      <p:ext uri="{BB962C8B-B14F-4D97-AF65-F5344CB8AC3E}">
        <p14:creationId xmlns:p14="http://schemas.microsoft.com/office/powerpoint/2010/main" val="210146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612288" y="408119"/>
            <a:ext cx="7704000" cy="572700"/>
          </a:xfrm>
          <a:prstGeom prst="rect">
            <a:avLst/>
          </a:prstGeom>
          <a:ln>
            <a:noFill/>
          </a:ln>
        </p:spPr>
        <p:txBody>
          <a:bodyPr spcFirstLastPara="1" wrap="square" lIns="91425" tIns="91425" rIns="91425" bIns="91425" anchor="t" anchorCtr="0">
            <a:noAutofit/>
          </a:bodyPr>
          <a:lstStyle/>
          <a:p>
            <a:pPr algn="l"/>
            <a:r>
              <a:rPr lang="en" sz="3200" dirty="0">
                <a:solidFill>
                  <a:schemeClr val="lt2"/>
                </a:solidFill>
              </a:rPr>
              <a:t>Limitations of the Data set:</a:t>
            </a:r>
            <a:endParaRPr sz="3200" dirty="0">
              <a:solidFill>
                <a:schemeClr val="lt2"/>
              </a:solidFill>
            </a:endParaRPr>
          </a:p>
        </p:txBody>
      </p:sp>
      <p:sp>
        <p:nvSpPr>
          <p:cNvPr id="1103" name="Google Shape;1103;p40"/>
          <p:cNvSpPr txBox="1">
            <a:spLocks noGrp="1"/>
          </p:cNvSpPr>
          <p:nvPr>
            <p:ph type="title" idx="7"/>
          </p:nvPr>
        </p:nvSpPr>
        <p:spPr>
          <a:xfrm>
            <a:off x="355615"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5" name="Google Shape;1105;p40"/>
          <p:cNvSpPr txBox="1">
            <a:spLocks noGrp="1"/>
          </p:cNvSpPr>
          <p:nvPr>
            <p:ph type="title" idx="9"/>
          </p:nvPr>
        </p:nvSpPr>
        <p:spPr>
          <a:xfrm>
            <a:off x="355566"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355566"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10" name="Google Shape;1110;p40"/>
          <p:cNvSpPr txBox="1">
            <a:spLocks noGrp="1"/>
          </p:cNvSpPr>
          <p:nvPr>
            <p:ph type="subTitle" idx="17"/>
          </p:nvPr>
        </p:nvSpPr>
        <p:spPr>
          <a:xfrm>
            <a:off x="1354910" y="1229335"/>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Unavailability of crime statistics data for more than 10 years</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1" name="Google Shape;1111;p40"/>
          <p:cNvSpPr txBox="1">
            <a:spLocks noGrp="1"/>
          </p:cNvSpPr>
          <p:nvPr>
            <p:ph type="subTitle" idx="18"/>
          </p:nvPr>
        </p:nvSpPr>
        <p:spPr>
          <a:xfrm>
            <a:off x="1354910" y="2210421"/>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No thorough breakdown of different crime statistics (such as gender, age groups)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oogle Shape;2050;p72">
            <a:extLst>
              <a:ext uri="{FF2B5EF4-FFF2-40B4-BE49-F238E27FC236}">
                <a16:creationId xmlns:a16="http://schemas.microsoft.com/office/drawing/2014/main" id="{47D106D1-435A-91D9-28C0-CD56BE7C997D}"/>
              </a:ext>
            </a:extLst>
          </p:cNvPr>
          <p:cNvGrpSpPr/>
          <p:nvPr/>
        </p:nvGrpSpPr>
        <p:grpSpPr>
          <a:xfrm>
            <a:off x="5919408" y="3370535"/>
            <a:ext cx="1816372" cy="1816678"/>
            <a:chOff x="3984680" y="4051649"/>
            <a:chExt cx="425919" cy="425991"/>
          </a:xfrm>
        </p:grpSpPr>
        <p:sp>
          <p:nvSpPr>
            <p:cNvPr id="3" name="Google Shape;2051;p72">
              <a:extLst>
                <a:ext uri="{FF2B5EF4-FFF2-40B4-BE49-F238E27FC236}">
                  <a16:creationId xmlns:a16="http://schemas.microsoft.com/office/drawing/2014/main" id="{D01F00E5-1F93-AE2D-B9DA-FC9666EA744E}"/>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52;p72">
              <a:extLst>
                <a:ext uri="{FF2B5EF4-FFF2-40B4-BE49-F238E27FC236}">
                  <a16:creationId xmlns:a16="http://schemas.microsoft.com/office/drawing/2014/main" id="{704AED51-1039-2DFA-9A17-4F359A3C2BDF}"/>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3;p72">
              <a:extLst>
                <a:ext uri="{FF2B5EF4-FFF2-40B4-BE49-F238E27FC236}">
                  <a16:creationId xmlns:a16="http://schemas.microsoft.com/office/drawing/2014/main" id="{F2143F9B-CEE7-5919-4C41-7D56F460E558}"/>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54;p72">
              <a:extLst>
                <a:ext uri="{FF2B5EF4-FFF2-40B4-BE49-F238E27FC236}">
                  <a16:creationId xmlns:a16="http://schemas.microsoft.com/office/drawing/2014/main" id="{097EBAA5-C089-06BC-9DA3-F16DECE8FAD3}"/>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55;p72">
              <a:extLst>
                <a:ext uri="{FF2B5EF4-FFF2-40B4-BE49-F238E27FC236}">
                  <a16:creationId xmlns:a16="http://schemas.microsoft.com/office/drawing/2014/main" id="{A83246BD-B9AD-F46A-9670-28B1FF3423CD}"/>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FA3C1831-97BE-0C86-2933-2D94BAE08A1C}"/>
              </a:ext>
            </a:extLst>
          </p:cNvPr>
          <p:cNvSpPr txBox="1"/>
          <p:nvPr/>
        </p:nvSpPr>
        <p:spPr>
          <a:xfrm>
            <a:off x="1383527" y="2783700"/>
            <a:ext cx="5498327" cy="359907"/>
          </a:xfrm>
          <a:prstGeom prst="rect">
            <a:avLst/>
          </a:prstGeom>
          <a:noFill/>
        </p:spPr>
        <p:txBody>
          <a:bodyPr wrap="square" rtlCol="0">
            <a:spAutoFit/>
          </a:bodyPr>
          <a:lstStyle/>
          <a:p>
            <a:pPr>
              <a:lnSpc>
                <a:spcPct val="107000"/>
              </a:lnSpc>
              <a:spcAft>
                <a:spcPts val="800"/>
              </a:spcAft>
              <a:buClr>
                <a:schemeClr val="lt1"/>
              </a:buClr>
              <a:buSzPts val="2400"/>
            </a:pPr>
            <a:r>
              <a:rPr lang="en-AU" sz="1700" b="1" kern="100" dirty="0">
                <a:solidFill>
                  <a:schemeClr val="lt1"/>
                </a:solidFill>
                <a:latin typeface="Calibri" panose="020F0502020204030204" pitchFamily="34" charset="0"/>
                <a:ea typeface="Calibri" panose="020F0502020204030204" pitchFamily="34" charset="0"/>
                <a:cs typeface="Arial" panose="020B0604020202020204" pitchFamily="34" charset="0"/>
                <a:sym typeface="Azeret Mono"/>
              </a:rPr>
              <a:t>Format of data –understanding the format of data provided</a:t>
            </a:r>
          </a:p>
        </p:txBody>
      </p:sp>
    </p:spTree>
    <p:extLst>
      <p:ext uri="{BB962C8B-B14F-4D97-AF65-F5344CB8AC3E}">
        <p14:creationId xmlns:p14="http://schemas.microsoft.com/office/powerpoint/2010/main" val="79316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47312" y="1351218"/>
            <a:ext cx="7472093" cy="422912"/>
          </a:xfrm>
          <a:prstGeom prst="rect">
            <a:avLst/>
          </a:prstGeom>
        </p:spPr>
        <p:txBody>
          <a:bodyPr spcFirstLastPara="1" wrap="square" lIns="91425" tIns="91425" rIns="91425" bIns="91425" anchor="b" anchorCtr="0">
            <a:noAutofit/>
          </a:bodyPr>
          <a:lstStyle/>
          <a:p>
            <a:pPr algn="l"/>
            <a:r>
              <a:rPr lang="en-US" sz="3200" dirty="0"/>
              <a:t>Data exploration and clean up process:</a:t>
            </a:r>
          </a:p>
        </p:txBody>
      </p:sp>
      <p:graphicFrame>
        <p:nvGraphicFramePr>
          <p:cNvPr id="2" name="Diagram 1">
            <a:extLst>
              <a:ext uri="{FF2B5EF4-FFF2-40B4-BE49-F238E27FC236}">
                <a16:creationId xmlns:a16="http://schemas.microsoft.com/office/drawing/2014/main" id="{5E7CE5C6-9D9B-59EB-8179-01FDA2CC4C1C}"/>
              </a:ext>
            </a:extLst>
          </p:cNvPr>
          <p:cNvGraphicFramePr/>
          <p:nvPr>
            <p:extLst>
              <p:ext uri="{D42A27DB-BD31-4B8C-83A1-F6EECF244321}">
                <p14:modId xmlns:p14="http://schemas.microsoft.com/office/powerpoint/2010/main" val="614643659"/>
              </p:ext>
            </p:extLst>
          </p:nvPr>
        </p:nvGraphicFramePr>
        <p:xfrm>
          <a:off x="1946432" y="1848678"/>
          <a:ext cx="5078546" cy="2771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99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1</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r>
              <a:rPr lang="en-AU" sz="2000" b="1"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2000" b="1" kern="100" dirty="0">
                <a:latin typeface="Calibri" panose="020F0502020204030204" pitchFamily="34" charset="0"/>
                <a:ea typeface="Calibri" panose="020F0502020204030204" pitchFamily="34" charset="0"/>
                <a:cs typeface="Arial" panose="020B0604020202020204" pitchFamily="34" charset="0"/>
              </a:rPr>
              <a:t>?</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39557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08" name="Google Shape;1508;p56"/>
          <p:cNvGrpSpPr/>
          <p:nvPr/>
        </p:nvGrpSpPr>
        <p:grpSpPr>
          <a:xfrm>
            <a:off x="5135767" y="2571749"/>
            <a:ext cx="2263898" cy="2279171"/>
            <a:chOff x="1561951" y="735560"/>
            <a:chExt cx="2697276" cy="3672287"/>
          </a:xfrm>
        </p:grpSpPr>
        <p:grpSp>
          <p:nvGrpSpPr>
            <p:cNvPr id="1509" name="Google Shape;1509;p56"/>
            <p:cNvGrpSpPr/>
            <p:nvPr/>
          </p:nvGrpSpPr>
          <p:grpSpPr>
            <a:xfrm>
              <a:off x="1561951" y="735560"/>
              <a:ext cx="2697276" cy="3672287"/>
              <a:chOff x="1655550" y="790900"/>
              <a:chExt cx="2510262" cy="3417671"/>
            </a:xfrm>
          </p:grpSpPr>
          <p:sp>
            <p:nvSpPr>
              <p:cNvPr id="1510" name="Google Shape;1510;p56"/>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6"/>
            <p:cNvSpPr/>
            <p:nvPr/>
          </p:nvSpPr>
          <p:spPr>
            <a:xfrm>
              <a:off x="2891689" y="780575"/>
              <a:ext cx="37800" cy="37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2650901" y="4246700"/>
              <a:ext cx="522600" cy="99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4" name="Google Shape;1514;p56"/>
          <p:cNvPicPr preferRelativeResize="0"/>
          <p:nvPr/>
        </p:nvPicPr>
        <p:blipFill rotWithShape="1">
          <a:blip r:embed="rId3">
            <a:alphaModFix/>
          </a:blip>
          <a:srcRect l="30750" r="19231"/>
          <a:stretch/>
        </p:blipFill>
        <p:spPr>
          <a:xfrm>
            <a:off x="5209094" y="2687077"/>
            <a:ext cx="2118619" cy="2013788"/>
          </a:xfrm>
          <a:prstGeom prst="rect">
            <a:avLst/>
          </a:prstGeom>
          <a:noFill/>
          <a:ln>
            <a:noFill/>
          </a:ln>
        </p:spPr>
      </p:pic>
      <p:sp>
        <p:nvSpPr>
          <p:cNvPr id="1515" name="Google Shape;1515;p56"/>
          <p:cNvSpPr txBox="1">
            <a:spLocks noGrp="1"/>
          </p:cNvSpPr>
          <p:nvPr>
            <p:ph type="title"/>
          </p:nvPr>
        </p:nvSpPr>
        <p:spPr>
          <a:xfrm>
            <a:off x="4175740" y="194231"/>
            <a:ext cx="4317535" cy="1005142"/>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crime rate in Victoria in 2023</a:t>
            </a:r>
          </a:p>
        </p:txBody>
      </p:sp>
      <p:pic>
        <p:nvPicPr>
          <p:cNvPr id="5" name="Picture 4" descr="A graph of a number of cities&#10;&#10;Description automatically generated with medium confidence">
            <a:extLst>
              <a:ext uri="{FF2B5EF4-FFF2-40B4-BE49-F238E27FC236}">
                <a16:creationId xmlns:a16="http://schemas.microsoft.com/office/drawing/2014/main" id="{CEA28DC1-BE68-4CF3-79FD-41B107DA7271}"/>
              </a:ext>
            </a:extLst>
          </p:cNvPr>
          <p:cNvPicPr>
            <a:picLocks noChangeAspect="1"/>
          </p:cNvPicPr>
          <p:nvPr/>
        </p:nvPicPr>
        <p:blipFill>
          <a:blip r:embed="rId4"/>
          <a:stretch>
            <a:fillRect/>
          </a:stretch>
        </p:blipFill>
        <p:spPr>
          <a:xfrm>
            <a:off x="321588" y="91603"/>
            <a:ext cx="3686646" cy="4872301"/>
          </a:xfrm>
          <a:prstGeom prst="rect">
            <a:avLst/>
          </a:prstGeom>
        </p:spPr>
      </p:pic>
      <p:sp>
        <p:nvSpPr>
          <p:cNvPr id="3" name="TextBox 2">
            <a:extLst>
              <a:ext uri="{FF2B5EF4-FFF2-40B4-BE49-F238E27FC236}">
                <a16:creationId xmlns:a16="http://schemas.microsoft.com/office/drawing/2014/main" id="{1A31A418-AF45-95C8-5B65-60CD4A7952C1}"/>
              </a:ext>
            </a:extLst>
          </p:cNvPr>
          <p:cNvSpPr txBox="1"/>
          <p:nvPr/>
        </p:nvSpPr>
        <p:spPr>
          <a:xfrm>
            <a:off x="4366593" y="1141804"/>
            <a:ext cx="3935827" cy="1169551"/>
          </a:xfrm>
          <a:prstGeom prst="rect">
            <a:avLst/>
          </a:prstGeom>
          <a:noFill/>
        </p:spPr>
        <p:txBody>
          <a:bodyPr wrap="square" rtlCol="0">
            <a:spAutoFit/>
          </a:bodyPr>
          <a:lstStyle/>
          <a:p>
            <a:pPr marL="285750" indent="-285750">
              <a:buFont typeface="Arial" panose="020B0604020202020204" pitchFamily="34" charset="0"/>
              <a:buChar char="•"/>
            </a:pPr>
            <a:r>
              <a:rPr lang="en-US" dirty="0"/>
              <a:t>79 LGAs in Victoria</a:t>
            </a:r>
          </a:p>
          <a:p>
            <a:pPr marL="285750" indent="-285750">
              <a:buFont typeface="Arial" panose="020B0604020202020204" pitchFamily="34" charset="0"/>
              <a:buChar char="•"/>
            </a:pPr>
            <a:r>
              <a:rPr lang="en-US" dirty="0"/>
              <a:t>LGAs are sorted by crime rate per 100,000 population</a:t>
            </a:r>
          </a:p>
          <a:p>
            <a:pPr marL="285750" indent="-285750">
              <a:buFont typeface="Arial" panose="020B0604020202020204" pitchFamily="34" charset="0"/>
              <a:buChar char="•"/>
            </a:pPr>
            <a:r>
              <a:rPr lang="en-US" dirty="0"/>
              <a:t>Melbourne has the highest crime rate while Nillumbik has the least.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2</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Which LGAs have the highest crime rates and how has it changed over the past 10 years?</a:t>
            </a:r>
          </a:p>
          <a:p>
            <a:endParaRPr lang="en-AU" dirty="0"/>
          </a:p>
        </p:txBody>
      </p:sp>
    </p:spTree>
    <p:extLst>
      <p:ext uri="{BB962C8B-B14F-4D97-AF65-F5344CB8AC3E}">
        <p14:creationId xmlns:p14="http://schemas.microsoft.com/office/powerpoint/2010/main" val="782051182"/>
      </p:ext>
    </p:extLst>
  </p:cSld>
  <p:clrMapOvr>
    <a:masterClrMapping/>
  </p:clrMapOvr>
</p:sld>
</file>

<file path=ppt/theme/theme1.xml><?xml version="1.0" encoding="utf-8"?>
<a:theme xmlns:a="http://schemas.openxmlformats.org/drawingml/2006/main"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1100</TotalTime>
  <Words>3223</Words>
  <Application>Microsoft Macintosh PowerPoint</Application>
  <PresentationFormat>On-screen Show (16:9)</PresentationFormat>
  <Paragraphs>214</Paragraphs>
  <Slides>28</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Azeret Mono ExtraBold</vt:lpstr>
      <vt:lpstr>Azeret Mono</vt:lpstr>
      <vt:lpstr>Arial</vt:lpstr>
      <vt:lpstr>Calibri</vt:lpstr>
      <vt:lpstr>Anaheim</vt:lpstr>
      <vt:lpstr>Jost</vt:lpstr>
      <vt:lpstr>Bebas Neue</vt:lpstr>
      <vt:lpstr>Aptos</vt:lpstr>
      <vt:lpstr>Symbol</vt:lpstr>
      <vt:lpstr>Criminology Major for College: Criminal Statistics by Slidesgo</vt:lpstr>
      <vt:lpstr>Crime Analysis in Victoria</vt:lpstr>
      <vt:lpstr>Presentation Outline:</vt:lpstr>
      <vt:lpstr>Research Questions:</vt:lpstr>
      <vt:lpstr>Data Sources/ Data sets used:</vt:lpstr>
      <vt:lpstr>Limitations of the Data set:</vt:lpstr>
      <vt:lpstr>Data exploration and clean up process:</vt:lpstr>
      <vt:lpstr>Research Question 1</vt:lpstr>
      <vt:lpstr>Snapshot of crime rate in Victoria in 2023</vt:lpstr>
      <vt:lpstr>Research Question 2</vt:lpstr>
      <vt:lpstr>Top 10 LGA Area for crime rate 2023</vt:lpstr>
      <vt:lpstr>Top 10 Crime Rates     over the period of 2014-2023</vt:lpstr>
      <vt:lpstr>Research Question 3</vt:lpstr>
      <vt:lpstr>Snapshot  of major divisions of crime</vt:lpstr>
      <vt:lpstr>Top 10 LGAs  by Offence Division</vt:lpstr>
      <vt:lpstr>Crime Incident Rate by Offence Division over the period</vt:lpstr>
      <vt:lpstr>Top 10 Offence Subdivisions by Incidents Recorded in 2023</vt:lpstr>
      <vt:lpstr>Research Question 4</vt:lpstr>
      <vt:lpstr>Research Question</vt:lpstr>
      <vt:lpstr>Hypotheses</vt:lpstr>
      <vt:lpstr>PowerPoint Presentation</vt:lpstr>
      <vt:lpstr>Dataset for Regression Analysis</vt:lpstr>
      <vt:lpstr>Dependent Variable: Total Crime Rate</vt:lpstr>
      <vt:lpstr>Dependent Variable: Property and deception offences rate</vt:lpstr>
      <vt:lpstr>Dependent Variable: Crime against the person rate </vt:lpstr>
      <vt:lpstr> Conclusions/Recommendations</vt:lpstr>
      <vt:lpstr>Conclusions:</vt:lpstr>
      <vt:lpstr>Recomendations: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in Victoria</dc:title>
  <cp:lastModifiedBy>Mari Janine Carla Llanto</cp:lastModifiedBy>
  <cp:revision>91</cp:revision>
  <dcterms:modified xsi:type="dcterms:W3CDTF">2024-04-15T06:46:42Z</dcterms:modified>
</cp:coreProperties>
</file>